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1"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80918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15546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4151686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cdeballon\Local Settings\Application Data\ColligoOfflineClient\Storage5\Files\Sites\8\Documents\Corporate ID of Association\Visuals\New graphic elements\IHS_face_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32385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cdeballon\Local Settings\Application Data\ColligoOfflineClient\Storage5\Files\Sites\8\Documents\Corporate ID of Association\Visuals\New graphic elements\IHS_logo_jaune.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4206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C870FC5E-64C0-4A99-9AFC-E189BFF93867}"/>
              </a:ext>
            </a:extLst>
          </p:cNvPr>
          <p:cNvSpPr>
            <a:spLocks noGrp="1"/>
          </p:cNvSpPr>
          <p:nvPr>
            <p:ph type="dt" sz="half" idx="10"/>
          </p:nvPr>
        </p:nvSpPr>
        <p:spPr/>
        <p:txBody>
          <a:bodyPr/>
          <a:lstStyle>
            <a:lvl1pPr>
              <a:defRPr/>
            </a:lvl1pPr>
          </a:lstStyle>
          <a:p>
            <a:pPr fontAlgn="base">
              <a:spcBef>
                <a:spcPct val="0"/>
              </a:spcBef>
              <a:spcAft>
                <a:spcPct val="0"/>
              </a:spcAft>
              <a:defRPr/>
            </a:pPr>
            <a:fld id="{9DCFB0F5-926B-41DD-8C6F-54CCF4F5E68E}"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7" name="Footer Placeholder 4">
            <a:extLst>
              <a:ext uri="{FF2B5EF4-FFF2-40B4-BE49-F238E27FC236}">
                <a16:creationId xmlns:a16="http://schemas.microsoft.com/office/drawing/2014/main" id="{AA9D3361-F478-4E36-9295-97964FF9A86C}"/>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8" name="Slide Number Placeholder 5">
            <a:extLst>
              <a:ext uri="{FF2B5EF4-FFF2-40B4-BE49-F238E27FC236}">
                <a16:creationId xmlns:a16="http://schemas.microsoft.com/office/drawing/2014/main" id="{92BB57E6-832D-48A3-9DBB-AC0F2AA118C9}"/>
              </a:ext>
            </a:extLst>
          </p:cNvPr>
          <p:cNvSpPr>
            <a:spLocks noGrp="1"/>
          </p:cNvSpPr>
          <p:nvPr>
            <p:ph type="sldNum" sz="quarter" idx="12"/>
          </p:nvPr>
        </p:nvSpPr>
        <p:spPr/>
        <p:txBody>
          <a:bodyPr/>
          <a:lstStyle>
            <a:lvl1pPr>
              <a:defRPr smtClean="0"/>
            </a:lvl1pPr>
          </a:lstStyle>
          <a:p>
            <a:pPr fontAlgn="base">
              <a:spcBef>
                <a:spcPct val="0"/>
              </a:spcBef>
              <a:spcAft>
                <a:spcPct val="0"/>
              </a:spcAft>
              <a:defRPr/>
            </a:pPr>
            <a:fld id="{5DBA6F98-80BA-48F1-AD46-F27AA200933B}"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104123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65DB5822-5D81-4E9E-9289-1084C87C9A42}"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92BC55B8-50CE-49A4-A600-B005C3576D8F}"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404249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7FB15262-3765-48C1-BABB-DBB42D0C2A4F}"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6805B292-0FFF-48E1-AFEF-C64295B71C59}"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29592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1028915E-C3E1-4559-AD50-213964EB6F8C}"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6"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7"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1F779419-6832-4D31-AE6D-F73B9627DDE5}"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3832234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DEA65AA6-4DDF-450C-BB45-FA63A27CF534}"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8"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9"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FCB686E7-7D14-40A1-BF99-775C6DDD7F92}"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328923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3E8F04EC-EAC3-47F4-8DB8-5D02E9A3346A}"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4"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5"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EED90B50-0A3D-4EF3-B75B-E99B06633070}"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2725615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46798323-6D41-4C86-B8E8-3F82DCEB45EF}"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3"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4"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5EB7126A-B74B-403A-BDD8-6547B3A0426E}"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1510541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D34297E6-E2AF-48DE-8C9D-53029BA936C0}"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6"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7"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7CE9E6C5-91D8-4DE2-8E8A-A0641E709696}"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42320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3814564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5D62C1FF-99F6-4534-8A07-A241A5EF6F7E}"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6"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7"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E8E7660C-1F24-41F5-AB5A-2054F5AF5C98}"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3700397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6E825A6C-8EF0-4F42-A7C4-03E057C64472}"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5E8FE71F-DDCD-490F-BB24-EA3F2833B873}"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899134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C6FF162C-2A40-4FF1-B59E-79A2EE059A77}"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121AC72D-5CDC-4A98-A8A7-F981E5E1335C}"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236036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417678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553A2-5726-43E3-9002-13D9E19F4AD1}"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48788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553A2-5726-43E3-9002-13D9E19F4AD1}"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145335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553A2-5726-43E3-9002-13D9E19F4AD1}"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9827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553A2-5726-43E3-9002-13D9E19F4AD1}"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71267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8553A2-5726-43E3-9002-13D9E19F4AD1}"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18514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8553A2-5726-43E3-9002-13D9E19F4AD1}"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327210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553A2-5726-43E3-9002-13D9E19F4AD1}" type="datetimeFigureOut">
              <a:rPr lang="en-US" smtClean="0"/>
              <a:t>10/30/2019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A0DBF-0945-4063-9AFF-606A0B5F1AEE}" type="slidenum">
              <a:rPr lang="en-US" smtClean="0"/>
              <a:t>‹#›</a:t>
            </a:fld>
            <a:endParaRPr lang="en-US"/>
          </a:p>
        </p:txBody>
      </p:sp>
    </p:spTree>
    <p:extLst>
      <p:ext uri="{BB962C8B-B14F-4D97-AF65-F5344CB8AC3E}">
        <p14:creationId xmlns:p14="http://schemas.microsoft.com/office/powerpoint/2010/main" val="42210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fld id="{5183D5FB-859E-4FC5-B0BA-44771643B043}"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fontAlgn="base">
              <a:spcBef>
                <a:spcPct val="0"/>
              </a:spcBef>
              <a:spcAft>
                <a:spcPct val="0"/>
              </a:spcAft>
              <a:defRPr/>
            </a:pPr>
            <a:fld id="{F67AE005-C4D1-44BE-AB7C-E6F2558887AB}"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pic>
        <p:nvPicPr>
          <p:cNvPr id="1031" name="Picture 2" descr="C:\Documents and Settings\cdeballon\Local Settings\Application Data\ColligoOfflineClient\Storage5\Files\Sites\8\Documents\Corporate ID of Association\Visuals\New graphic elements\IHS_face_blue.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32385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C:\Documents and Settings\cdeballon\Local Settings\Application Data\ColligoOfflineClient\Storage5\Files\Sites\8\Documents\Corporate ID of Association\Visuals\New graphic elements\IHS_logo_jaune.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14206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6501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gif"/><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gif"/><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charset="0"/>
              <a:buNone/>
              <a:defRPr/>
            </a:pPr>
            <a:endParaRPr lang="fr-FR" dirty="0"/>
          </a:p>
        </p:txBody>
      </p:sp>
      <p:pic>
        <p:nvPicPr>
          <p:cNvPr id="17" name="Picture 16"/>
          <p:cNvPicPr>
            <a:picLocks noChangeAspect="1"/>
          </p:cNvPicPr>
          <p:nvPr/>
        </p:nvPicPr>
        <p:blipFill>
          <a:blip r:embed="rId2"/>
          <a:stretch>
            <a:fillRect/>
          </a:stretch>
        </p:blipFill>
        <p:spPr>
          <a:xfrm>
            <a:off x="2014547" y="183485"/>
            <a:ext cx="7597657" cy="3988465"/>
          </a:xfrm>
          <a:prstGeom prst="rect">
            <a:avLst/>
          </a:prstGeom>
        </p:spPr>
      </p:pic>
      <p:sp>
        <p:nvSpPr>
          <p:cNvPr id="8" name="Title"/>
          <p:cNvSpPr txBox="1">
            <a:spLocks/>
          </p:cNvSpPr>
          <p:nvPr/>
        </p:nvSpPr>
        <p:spPr>
          <a:xfrm>
            <a:off x="1186778" y="4762500"/>
            <a:ext cx="9321800" cy="1231900"/>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566674">
              <a:defRPr sz="7372">
                <a:effectLst>
                  <a:outerShdw blurRad="24638" dist="24638" dir="16200000" rotWithShape="0">
                    <a:srgbClr val="000000">
                      <a:alpha val="34000"/>
                    </a:srgbClr>
                  </a:outerShdw>
                </a:effectLst>
              </a:defRPr>
            </a:pPr>
            <a:r>
              <a:rPr lang="en-US" sz="7372" dirty="0" smtClean="0">
                <a:effectLst>
                  <a:outerShdw blurRad="24638" dist="24638" dir="16200000" rotWithShape="0">
                    <a:srgbClr val="000000">
                      <a:alpha val="34000"/>
                    </a:srgbClr>
                  </a:outerShdw>
                </a:effectLst>
              </a:rPr>
              <a:t>DR EBRAHIM POURAKBAR NEUROLOGIST</a:t>
            </a:r>
            <a:endParaRPr lang="en-US" sz="7372" dirty="0">
              <a:effectLst>
                <a:outerShdw blurRad="24638" dist="24638" dir="16200000" rotWithShape="0">
                  <a:srgbClr val="000000">
                    <a:alpha val="34000"/>
                  </a:srgbClr>
                </a:outerShdw>
              </a:effectLst>
            </a:endParaRPr>
          </a:p>
        </p:txBody>
      </p:sp>
    </p:spTree>
    <p:extLst>
      <p:ext uri="{BB962C8B-B14F-4D97-AF65-F5344CB8AC3E}">
        <p14:creationId xmlns:p14="http://schemas.microsoft.com/office/powerpoint/2010/main" val="2621918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A72E8B49-086B-45BF-AB5A-5FA4690481CC-L0-001.jpeg" descr="A72E8B49-086B-45BF-AB5A-5FA4690481CC-L0-001.jpeg"/>
          <p:cNvPicPr>
            <a:picLocks/>
          </p:cNvPicPr>
          <p:nvPr/>
        </p:nvPicPr>
        <p:blipFill>
          <a:blip r:embed="rId7">
            <a:extLst/>
          </a:blip>
          <a:stretch>
            <a:fillRect/>
          </a:stretch>
        </p:blipFill>
        <p:spPr>
          <a:xfrm>
            <a:off x="4678419" y="297099"/>
            <a:ext cx="5265682" cy="5295253"/>
          </a:xfrm>
          <a:prstGeom prst="rect">
            <a:avLst/>
          </a:prstGeom>
        </p:spPr>
      </p:pic>
      <p:sp>
        <p:nvSpPr>
          <p:cNvPr id="10" name="“Case Report”"/>
          <p:cNvSpPr txBox="1">
            <a:spLocks noGrp="1"/>
          </p:cNvSpPr>
          <p:nvPr>
            <p:ph type="title"/>
          </p:nvPr>
        </p:nvSpPr>
        <p:spPr>
          <a:xfrm>
            <a:off x="635908" y="2471500"/>
            <a:ext cx="7234966" cy="1455746"/>
          </a:xfrm>
          <a:prstGeom prst="rect">
            <a:avLst/>
          </a:prstGeom>
        </p:spPr>
        <p:txBody>
          <a:bodyPr/>
          <a:lstStyle/>
          <a:p>
            <a:r>
              <a:t>“Case Report”</a:t>
            </a:r>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Patient was 24 yr male who was admitted in our hospital because of resistance headache, intermittent fever,consitutional symptoms from 2 months ago with progressive course.…"/>
          <p:cNvSpPr txBox="1">
            <a:spLocks/>
          </p:cNvSpPr>
          <p:nvPr/>
        </p:nvSpPr>
        <p:spPr>
          <a:xfrm>
            <a:off x="419205" y="1206500"/>
            <a:ext cx="10464800" cy="4051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Blip>
                <a:blip r:embed="rId7"/>
              </a:buBlip>
            </a:pPr>
            <a:r>
              <a:rPr lang="en-US" dirty="0" smtClean="0"/>
              <a:t>Patient was 24 </a:t>
            </a:r>
            <a:r>
              <a:rPr lang="en-US" dirty="0" err="1" smtClean="0"/>
              <a:t>yr</a:t>
            </a:r>
            <a:r>
              <a:rPr lang="en-US" dirty="0" smtClean="0"/>
              <a:t> male who was admitted in our hospital because of resistance headache, intermittent </a:t>
            </a:r>
            <a:r>
              <a:rPr lang="en-US" dirty="0" err="1" smtClean="0"/>
              <a:t>fever,consitutional</a:t>
            </a:r>
            <a:r>
              <a:rPr lang="en-US" dirty="0" smtClean="0"/>
              <a:t> symptoms from 2 months ago with progressive course.</a:t>
            </a:r>
          </a:p>
          <a:p>
            <a:pPr>
              <a:lnSpc>
                <a:spcPct val="150000"/>
              </a:lnSpc>
              <a:buFont typeface="Arial" panose="020B0604020202020204" pitchFamily="34" charset="0"/>
              <a:buBlip>
                <a:blip r:embed="rId7"/>
              </a:buBlip>
            </a:pPr>
            <a:r>
              <a:rPr lang="en-US" dirty="0" smtClean="0"/>
              <a:t>He was </a:t>
            </a:r>
            <a:r>
              <a:rPr lang="en-US" dirty="0" err="1" smtClean="0"/>
              <a:t>perviously</a:t>
            </a:r>
            <a:r>
              <a:rPr lang="en-US" dirty="0" smtClean="0"/>
              <a:t> healthy and had no remarkable medical history</a:t>
            </a:r>
            <a:endParaRPr lang="en-US" dirty="0"/>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General examination:…"/>
          <p:cNvSpPr txBox="1">
            <a:spLocks/>
          </p:cNvSpPr>
          <p:nvPr/>
        </p:nvSpPr>
        <p:spPr>
          <a:xfrm>
            <a:off x="1270000" y="825500"/>
            <a:ext cx="8388350" cy="5087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7"/>
              </a:buBlip>
            </a:pPr>
            <a:r>
              <a:rPr lang="en-US" smtClean="0"/>
              <a:t>General examination:</a:t>
            </a:r>
          </a:p>
          <a:p>
            <a:pPr marL="0" indent="0">
              <a:buFont typeface="Arial" panose="020B0604020202020204" pitchFamily="34" charset="0"/>
              <a:buNone/>
            </a:pPr>
            <a:r>
              <a:rPr lang="en-US" smtClean="0"/>
              <a:t>She had oral temperature 38c .</a:t>
            </a:r>
          </a:p>
          <a:p>
            <a:pPr marL="0" indent="0">
              <a:buFont typeface="Arial" panose="020B0604020202020204" pitchFamily="34" charset="0"/>
              <a:buNone/>
            </a:pPr>
            <a:r>
              <a:rPr lang="en-US" smtClean="0"/>
              <a:t>Chest:clear,good breath sound.</a:t>
            </a:r>
          </a:p>
          <a:p>
            <a:pPr marL="0" indent="0">
              <a:buFont typeface="Arial" panose="020B0604020202020204" pitchFamily="34" charset="0"/>
              <a:buNone/>
            </a:pPr>
            <a:r>
              <a:rPr lang="en-US" smtClean="0"/>
              <a:t>Heart:systolic murmur 2/6 LBS.</a:t>
            </a:r>
          </a:p>
          <a:p>
            <a:pPr marL="0" indent="0">
              <a:buFont typeface="Arial" panose="020B0604020202020204" pitchFamily="34" charset="0"/>
              <a:buNone/>
            </a:pPr>
            <a:r>
              <a:rPr lang="en-US" smtClean="0"/>
              <a:t>No Lymphadenopathy.</a:t>
            </a:r>
          </a:p>
          <a:p>
            <a:pPr marL="0" indent="0">
              <a:buFont typeface="Arial" panose="020B0604020202020204" pitchFamily="34" charset="0"/>
              <a:buNone/>
            </a:pPr>
            <a:r>
              <a:rPr lang="en-US" smtClean="0"/>
              <a:t>Abdomen:Nl</a:t>
            </a:r>
            <a:endParaRPr lang="en-US" dirty="0"/>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Neurological examination :…"/>
          <p:cNvSpPr txBox="1">
            <a:spLocks/>
          </p:cNvSpPr>
          <p:nvPr/>
        </p:nvSpPr>
        <p:spPr>
          <a:xfrm>
            <a:off x="1270000" y="825500"/>
            <a:ext cx="8293100" cy="622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7773" indent="-477773" defTabSz="578358">
              <a:spcBef>
                <a:spcPts val="3100"/>
              </a:spcBef>
              <a:buFont typeface="Arial" panose="020B0604020202020204" pitchFamily="34" charset="0"/>
              <a:buBlip>
                <a:blip r:embed="rId7"/>
              </a:buBlip>
              <a:defRPr sz="4158">
                <a:effectLst>
                  <a:outerShdw blurRad="25146" dist="12573" dir="5400000" rotWithShape="0">
                    <a:srgbClr val="FFFFFF"/>
                  </a:outerShdw>
                </a:effectLst>
              </a:defRPr>
            </a:pPr>
            <a:r>
              <a:rPr lang="en-US" sz="3200" dirty="0" smtClean="0">
                <a:effectLst>
                  <a:outerShdw blurRad="25146" dist="12573" dir="5400000" rotWithShape="0">
                    <a:srgbClr val="FFFFFF"/>
                  </a:outerShdw>
                </a:effectLst>
              </a:rPr>
              <a:t>Neurological examination :</a:t>
            </a:r>
          </a:p>
          <a:p>
            <a:pPr marL="0" indent="0" defTabSz="578358">
              <a:spcBef>
                <a:spcPts val="3100"/>
              </a:spcBef>
              <a:buFont typeface="Arial" panose="020B0604020202020204" pitchFamily="34" charset="0"/>
              <a:buNone/>
              <a:defRPr sz="4158">
                <a:effectLst>
                  <a:outerShdw blurRad="25146" dist="12573" dir="5400000" rotWithShape="0">
                    <a:srgbClr val="FFFFFF"/>
                  </a:outerShdw>
                </a:effectLst>
              </a:defRPr>
            </a:pPr>
            <a:r>
              <a:rPr lang="en-US" sz="3200" dirty="0" err="1" smtClean="0">
                <a:effectLst>
                  <a:outerShdw blurRad="25146" dist="12573" dir="5400000" rotWithShape="0">
                    <a:srgbClr val="FFFFFF"/>
                  </a:outerShdw>
                </a:effectLst>
              </a:rPr>
              <a:t>Foudoscopy</a:t>
            </a:r>
            <a:r>
              <a:rPr lang="en-US" sz="3200" dirty="0" smtClean="0">
                <a:effectLst>
                  <a:outerShdw blurRad="25146" dist="12573" dir="5400000" rotWithShape="0">
                    <a:srgbClr val="FFFFFF"/>
                  </a:outerShdw>
                </a:effectLst>
              </a:rPr>
              <a:t> showed mild bilateral papilledema.</a:t>
            </a:r>
          </a:p>
          <a:p>
            <a:pPr marL="0" indent="0" defTabSz="578358">
              <a:spcBef>
                <a:spcPts val="3100"/>
              </a:spcBef>
              <a:buFont typeface="Arial" panose="020B0604020202020204" pitchFamily="34" charset="0"/>
              <a:buNone/>
              <a:defRPr sz="4158">
                <a:effectLst>
                  <a:outerShdw blurRad="25146" dist="12573" dir="5400000" rotWithShape="0">
                    <a:srgbClr val="FFFFFF"/>
                  </a:outerShdw>
                </a:effectLst>
              </a:defRPr>
            </a:pPr>
            <a:r>
              <a:rPr lang="en-US" sz="3200" dirty="0" err="1" smtClean="0">
                <a:effectLst>
                  <a:outerShdw blurRad="25146" dist="12573" dir="5400000" rotWithShape="0">
                    <a:srgbClr val="FFFFFF"/>
                  </a:outerShdw>
                </a:effectLst>
              </a:rPr>
              <a:t>Motor:Nl</a:t>
            </a:r>
            <a:endParaRPr lang="en-US" sz="3200" dirty="0" smtClean="0">
              <a:effectLst>
                <a:outerShdw blurRad="25146" dist="12573" dir="5400000" rotWithShape="0">
                  <a:srgbClr val="FFFFFF"/>
                </a:outerShdw>
              </a:effectLst>
            </a:endParaRPr>
          </a:p>
          <a:p>
            <a:pPr marL="0" indent="0" defTabSz="578358">
              <a:spcBef>
                <a:spcPts val="3100"/>
              </a:spcBef>
              <a:buFont typeface="Arial" panose="020B0604020202020204" pitchFamily="34" charset="0"/>
              <a:buNone/>
              <a:defRPr sz="4158">
                <a:effectLst>
                  <a:outerShdw blurRad="25146" dist="12573" dir="5400000" rotWithShape="0">
                    <a:srgbClr val="FFFFFF"/>
                  </a:outerShdw>
                </a:effectLst>
              </a:defRPr>
            </a:pPr>
            <a:r>
              <a:rPr lang="en-US" sz="3200" dirty="0" err="1" smtClean="0">
                <a:effectLst>
                  <a:outerShdw blurRad="25146" dist="12573" dir="5400000" rotWithShape="0">
                    <a:srgbClr val="FFFFFF"/>
                  </a:outerShdw>
                </a:effectLst>
              </a:rPr>
              <a:t>Sensory:Nl</a:t>
            </a:r>
            <a:endParaRPr lang="en-US" sz="3200" dirty="0" smtClean="0">
              <a:effectLst>
                <a:outerShdw blurRad="25146" dist="12573" dir="5400000" rotWithShape="0">
                  <a:srgbClr val="FFFFFF"/>
                </a:outerShdw>
              </a:effectLst>
            </a:endParaRPr>
          </a:p>
          <a:p>
            <a:pPr marL="0" indent="0" defTabSz="578358">
              <a:spcBef>
                <a:spcPts val="3100"/>
              </a:spcBef>
              <a:buFont typeface="Arial" panose="020B0604020202020204" pitchFamily="34" charset="0"/>
              <a:buNone/>
              <a:defRPr sz="4158">
                <a:effectLst>
                  <a:outerShdw blurRad="25146" dist="12573" dir="5400000" rotWithShape="0">
                    <a:srgbClr val="FFFFFF"/>
                  </a:outerShdw>
                </a:effectLst>
              </a:defRPr>
            </a:pPr>
            <a:r>
              <a:rPr lang="en-US" sz="3200" dirty="0" smtClean="0">
                <a:effectLst>
                  <a:outerShdw blurRad="25146" dist="12573" dir="5400000" rotWithShape="0">
                    <a:srgbClr val="FFFFFF"/>
                  </a:outerShdw>
                </a:effectLst>
              </a:rPr>
              <a:t>Kerning ,</a:t>
            </a:r>
            <a:r>
              <a:rPr lang="en-US" sz="3200" dirty="0" err="1" smtClean="0">
                <a:effectLst>
                  <a:outerShdw blurRad="25146" dist="12573" dir="5400000" rotWithShape="0">
                    <a:srgbClr val="FFFFFF"/>
                  </a:outerShdw>
                </a:effectLst>
              </a:rPr>
              <a:t>Brudzinski’s</a:t>
            </a:r>
            <a:r>
              <a:rPr lang="en-US" sz="3200" dirty="0" smtClean="0">
                <a:effectLst>
                  <a:outerShdw blurRad="25146" dist="12573" dir="5400000" rotWithShape="0">
                    <a:srgbClr val="FFFFFF"/>
                  </a:outerShdw>
                </a:effectLst>
              </a:rPr>
              <a:t> sign and neck stiffness negative.</a:t>
            </a:r>
            <a:endParaRPr lang="en-US" sz="3200" dirty="0">
              <a:effectLst>
                <a:outerShdw blurRad="25146" dist="12573" dir="5400000" rotWithShape="0">
                  <a:srgbClr val="FFFFFF"/>
                </a:outerShdw>
              </a:effectLst>
            </a:endParaRPr>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Differential Diagnosis"/>
          <p:cNvSpPr txBox="1">
            <a:spLocks noGrp="1"/>
          </p:cNvSpPr>
          <p:nvPr>
            <p:ph type="title"/>
          </p:nvPr>
        </p:nvSpPr>
        <p:spPr>
          <a:xfrm>
            <a:off x="1179459" y="149603"/>
            <a:ext cx="8299073" cy="1309320"/>
          </a:xfrm>
          <a:prstGeom prst="rect">
            <a:avLst/>
          </a:prstGeom>
        </p:spPr>
        <p:txBody>
          <a:bodyPr/>
          <a:lstStyle/>
          <a:p>
            <a:r>
              <a:rPr dirty="0"/>
              <a:t>Differential Diagnosis </a:t>
            </a:r>
          </a:p>
        </p:txBody>
      </p:sp>
      <p:graphicFrame>
        <p:nvGraphicFramePr>
          <p:cNvPr id="10" name="Table"/>
          <p:cNvGraphicFramePr/>
          <p:nvPr>
            <p:extLst>
              <p:ext uri="{D42A27DB-BD31-4B8C-83A1-F6EECF244321}">
                <p14:modId xmlns:p14="http://schemas.microsoft.com/office/powerpoint/2010/main" val="1656779716"/>
              </p:ext>
            </p:extLst>
          </p:nvPr>
        </p:nvGraphicFramePr>
        <p:xfrm>
          <a:off x="964844" y="1377188"/>
          <a:ext cx="8102956" cy="4522190"/>
        </p:xfrm>
        <a:graphic>
          <a:graphicData uri="http://schemas.openxmlformats.org/drawingml/2006/table">
            <a:tbl>
              <a:tblPr firstRow="1" firstCol="1" lastRow="1"/>
              <a:tblGrid>
                <a:gridCol w="2025739">
                  <a:extLst>
                    <a:ext uri="{9D8B030D-6E8A-4147-A177-3AD203B41FA5}">
                      <a16:colId xmlns:a16="http://schemas.microsoft.com/office/drawing/2014/main" val="20000"/>
                    </a:ext>
                  </a:extLst>
                </a:gridCol>
                <a:gridCol w="2025739">
                  <a:extLst>
                    <a:ext uri="{9D8B030D-6E8A-4147-A177-3AD203B41FA5}">
                      <a16:colId xmlns:a16="http://schemas.microsoft.com/office/drawing/2014/main" val="20001"/>
                    </a:ext>
                  </a:extLst>
                </a:gridCol>
                <a:gridCol w="2025739">
                  <a:extLst>
                    <a:ext uri="{9D8B030D-6E8A-4147-A177-3AD203B41FA5}">
                      <a16:colId xmlns:a16="http://schemas.microsoft.com/office/drawing/2014/main" val="20002"/>
                    </a:ext>
                  </a:extLst>
                </a:gridCol>
                <a:gridCol w="2025739">
                  <a:extLst>
                    <a:ext uri="{9D8B030D-6E8A-4147-A177-3AD203B41FA5}">
                      <a16:colId xmlns:a16="http://schemas.microsoft.com/office/drawing/2014/main" val="20003"/>
                    </a:ext>
                  </a:extLst>
                </a:gridCol>
              </a:tblGrid>
              <a:tr h="904438">
                <a:tc>
                  <a:txBody>
                    <a:bodyPr/>
                    <a:lstStyle/>
                    <a:p>
                      <a:pPr>
                        <a:defRPr sz="3000">
                          <a:effectLst/>
                          <a:sym typeface="Hoefler Text"/>
                        </a:defRPr>
                      </a:pPr>
                      <a:endParaRPr sz="2400" dirty="0"/>
                    </a:p>
                  </a:txBody>
                  <a:tcPr marL="40287" marR="40287" marT="40287" marB="40287" anchor="ctr" horzOverflow="overflow">
                    <a:lnL w="12700">
                      <a:solidFill>
                        <a:srgbClr val="5A5950"/>
                      </a:solidFill>
                      <a:miter lim="400000"/>
                    </a:lnL>
                    <a:blipFill rotWithShape="1">
                      <a:blip r:embed="rId7"/>
                      <a:srcRect/>
                      <a:tile tx="0" ty="0" sx="100000" sy="100000" flip="none" algn="tl"/>
                    </a:blipFill>
                  </a:tcPr>
                </a:tc>
                <a:tc>
                  <a:txBody>
                    <a:bodyPr/>
                    <a:lstStyle/>
                    <a:p>
                      <a:pPr>
                        <a:defRPr sz="3000">
                          <a:effectLst/>
                          <a:sym typeface="Hoefler Text"/>
                        </a:defRPr>
                      </a:pPr>
                      <a:endParaRPr sz="2400"/>
                    </a:p>
                  </a:txBody>
                  <a:tcPr marL="40287" marR="40287" marT="40287" marB="40287" anchor="ctr" horzOverflow="overflow">
                    <a:blipFill rotWithShape="1">
                      <a:blip r:embed="rId7"/>
                      <a:srcRect/>
                      <a:tile tx="0" ty="0" sx="100000" sy="100000" flip="none" algn="tl"/>
                    </a:blipFill>
                  </a:tcPr>
                </a:tc>
                <a:tc>
                  <a:txBody>
                    <a:bodyPr/>
                    <a:lstStyle/>
                    <a:p>
                      <a:pPr>
                        <a:defRPr sz="3000">
                          <a:effectLst/>
                          <a:sym typeface="Hoefler Text"/>
                        </a:defRPr>
                      </a:pPr>
                      <a:endParaRPr sz="2400"/>
                    </a:p>
                  </a:txBody>
                  <a:tcPr marL="40287" marR="40287" marT="40287" marB="40287" anchor="ctr" horzOverflow="overflow">
                    <a:blipFill rotWithShape="1">
                      <a:blip r:embed="rId7"/>
                      <a:srcRect/>
                      <a:tile tx="0" ty="0" sx="100000" sy="100000" flip="none" algn="tl"/>
                    </a:blipFill>
                  </a:tcPr>
                </a:tc>
                <a:tc>
                  <a:txBody>
                    <a:bodyPr/>
                    <a:lstStyle/>
                    <a:p>
                      <a:pPr>
                        <a:defRPr sz="3000">
                          <a:effectLst/>
                          <a:sym typeface="Hoefler Text"/>
                        </a:defRPr>
                      </a:pPr>
                      <a:endParaRPr sz="2400" dirty="0"/>
                    </a:p>
                  </a:txBody>
                  <a:tcPr marL="40287" marR="40287" marT="40287" marB="40287" anchor="ctr" horzOverflow="overflow">
                    <a:lnR w="12700">
                      <a:solidFill>
                        <a:srgbClr val="5A5950"/>
                      </a:solidFill>
                      <a:miter lim="400000"/>
                    </a:lnR>
                    <a:blipFill rotWithShape="1">
                      <a:blip r:embed="rId7"/>
                      <a:srcRect/>
                      <a:tile tx="0" ty="0" sx="100000" sy="100000" flip="none" algn="tl"/>
                    </a:blipFill>
                  </a:tcPr>
                </a:tc>
                <a:extLst>
                  <a:ext uri="{0D108BD9-81ED-4DB2-BD59-A6C34878D82A}">
                    <a16:rowId xmlns:a16="http://schemas.microsoft.com/office/drawing/2014/main" val="10000"/>
                  </a:ext>
                </a:extLst>
              </a:tr>
              <a:tr h="904438">
                <a:tc>
                  <a:txBody>
                    <a:bodyPr/>
                    <a:lstStyle/>
                    <a:p>
                      <a:pPr>
                        <a:defRPr sz="1800">
                          <a:solidFill>
                            <a:srgbClr val="000000"/>
                          </a:solidFill>
                          <a:effectLst/>
                        </a:defRPr>
                      </a:pPr>
                      <a:r>
                        <a:rPr sz="2400">
                          <a:solidFill>
                            <a:srgbClr val="F3F1DF"/>
                          </a:solidFill>
                          <a:sym typeface="Hoefler Text"/>
                        </a:rPr>
                        <a:t>Infection </a:t>
                      </a:r>
                    </a:p>
                  </a:txBody>
                  <a:tcPr marL="40287" marR="40287" marT="40287" marB="40287" anchor="ctr" horzOverflow="overflow">
                    <a:blipFill rotWithShape="1">
                      <a:blip r:embed="rId8"/>
                      <a:srcRect/>
                      <a:tile tx="0" ty="0" sx="100000" sy="100000" flip="none" algn="tl"/>
                    </a:blipFill>
                  </a:tcPr>
                </a:tc>
                <a:tc>
                  <a:txBody>
                    <a:bodyPr/>
                    <a:lstStyle/>
                    <a:p>
                      <a:pPr defTabSz="914400">
                        <a:tabLst>
                          <a:tab pos="1168400" algn="l"/>
                        </a:tabLst>
                        <a:defRPr sz="1800">
                          <a:solidFill>
                            <a:srgbClr val="000000"/>
                          </a:solidFill>
                          <a:effectLst/>
                        </a:defRPr>
                      </a:pPr>
                      <a:r>
                        <a:rPr sz="2400">
                          <a:solidFill>
                            <a:srgbClr val="6D6A67"/>
                          </a:solidFill>
                          <a:sym typeface="Hoefler Text"/>
                        </a:rPr>
                        <a:t>Endocarditis</a:t>
                      </a:r>
                    </a:p>
                  </a:txBody>
                  <a:tcPr marL="40287" marR="40287" marT="40287" marB="40287" anchor="ctr" horzOverflow="overflow"/>
                </a:tc>
                <a:tc>
                  <a:txBody>
                    <a:bodyPr/>
                    <a:lstStyle/>
                    <a:p>
                      <a:pPr defTabSz="914400">
                        <a:tabLst>
                          <a:tab pos="1168400" algn="l"/>
                        </a:tabLst>
                        <a:defRPr sz="1800">
                          <a:solidFill>
                            <a:srgbClr val="000000"/>
                          </a:solidFill>
                          <a:effectLst/>
                        </a:defRPr>
                      </a:pPr>
                      <a:r>
                        <a:rPr sz="2400">
                          <a:solidFill>
                            <a:srgbClr val="6D6A67"/>
                          </a:solidFill>
                          <a:sym typeface="Hoefler Text"/>
                        </a:rPr>
                        <a:t>TB and Fungal M</a:t>
                      </a:r>
                    </a:p>
                  </a:txBody>
                  <a:tcPr marL="40287" marR="40287" marT="40287" marB="40287" anchor="ctr" horzOverflow="overflow"/>
                </a:tc>
                <a:tc>
                  <a:txBody>
                    <a:bodyPr/>
                    <a:lstStyle/>
                    <a:p>
                      <a:pPr defTabSz="914400">
                        <a:tabLst>
                          <a:tab pos="1168400" algn="l"/>
                        </a:tabLst>
                        <a:defRPr sz="1800">
                          <a:solidFill>
                            <a:srgbClr val="000000"/>
                          </a:solidFill>
                          <a:effectLst/>
                        </a:defRPr>
                      </a:pPr>
                      <a:r>
                        <a:rPr sz="2400">
                          <a:solidFill>
                            <a:srgbClr val="6D6A67"/>
                          </a:solidFill>
                          <a:sym typeface="Hoefler Text"/>
                        </a:rPr>
                        <a:t>Focal brian infection </a:t>
                      </a:r>
                    </a:p>
                  </a:txBody>
                  <a:tcPr marL="40287" marR="40287" marT="40287" marB="40287" anchor="ctr" horzOverflow="overflow">
                    <a:lnR w="12700">
                      <a:solidFill>
                        <a:srgbClr val="5A5950"/>
                      </a:solidFill>
                      <a:miter lim="400000"/>
                    </a:lnR>
                  </a:tcPr>
                </a:tc>
                <a:extLst>
                  <a:ext uri="{0D108BD9-81ED-4DB2-BD59-A6C34878D82A}">
                    <a16:rowId xmlns:a16="http://schemas.microsoft.com/office/drawing/2014/main" val="10001"/>
                  </a:ext>
                </a:extLst>
              </a:tr>
              <a:tr h="904438">
                <a:tc>
                  <a:txBody>
                    <a:bodyPr/>
                    <a:lstStyle/>
                    <a:p>
                      <a:pPr>
                        <a:defRPr sz="1800">
                          <a:solidFill>
                            <a:srgbClr val="000000"/>
                          </a:solidFill>
                          <a:effectLst/>
                        </a:defRPr>
                      </a:pPr>
                      <a:r>
                        <a:rPr sz="2400">
                          <a:solidFill>
                            <a:srgbClr val="F3F1DF"/>
                          </a:solidFill>
                          <a:sym typeface="Hoefler Text"/>
                        </a:rPr>
                        <a:t>Neoplastic</a:t>
                      </a:r>
                    </a:p>
                  </a:txBody>
                  <a:tcPr marL="40287" marR="40287" marT="40287" marB="40287" anchor="ctr" horzOverflow="overflow">
                    <a:blipFill rotWithShape="1">
                      <a:blip r:embed="rId8"/>
                      <a:srcRect/>
                      <a:tile tx="0" ty="0" sx="100000" sy="100000" flip="none" algn="tl"/>
                    </a:blipFill>
                  </a:tcPr>
                </a:tc>
                <a:tc>
                  <a:txBody>
                    <a:bodyPr/>
                    <a:lstStyle/>
                    <a:p>
                      <a:pPr defTabSz="914400">
                        <a:tabLst>
                          <a:tab pos="1168400" algn="l"/>
                        </a:tabLst>
                        <a:defRPr sz="1800">
                          <a:solidFill>
                            <a:srgbClr val="000000"/>
                          </a:solidFill>
                          <a:effectLst/>
                        </a:defRPr>
                      </a:pPr>
                      <a:r>
                        <a:rPr sz="2400">
                          <a:solidFill>
                            <a:srgbClr val="6D6A67"/>
                          </a:solidFill>
                          <a:sym typeface="Hoefler Text"/>
                        </a:rPr>
                        <a:t>Lymphoma </a:t>
                      </a:r>
                    </a:p>
                  </a:txBody>
                  <a:tcPr marL="40287" marR="40287" marT="40287" marB="40287" anchor="ctr" horzOverflow="overflow"/>
                </a:tc>
                <a:tc>
                  <a:txBody>
                    <a:bodyPr/>
                    <a:lstStyle/>
                    <a:p>
                      <a:pPr defTabSz="914400">
                        <a:tabLst>
                          <a:tab pos="1168400" algn="l"/>
                        </a:tabLst>
                        <a:defRPr sz="1800">
                          <a:solidFill>
                            <a:srgbClr val="000000"/>
                          </a:solidFill>
                          <a:effectLst/>
                        </a:defRPr>
                      </a:pPr>
                      <a:r>
                        <a:rPr sz="2400">
                          <a:solidFill>
                            <a:srgbClr val="6D6A67"/>
                          </a:solidFill>
                          <a:sym typeface="Hoefler Text"/>
                        </a:rPr>
                        <a:t>Metastasis</a:t>
                      </a:r>
                    </a:p>
                  </a:txBody>
                  <a:tcPr marL="40287" marR="40287" marT="40287" marB="40287" anchor="ctr" horzOverflow="overflow"/>
                </a:tc>
                <a:tc>
                  <a:txBody>
                    <a:bodyPr/>
                    <a:lstStyle/>
                    <a:p>
                      <a:pPr defTabSz="914400">
                        <a:tabLst>
                          <a:tab pos="1168400" algn="l"/>
                        </a:tabLst>
                        <a:defRPr sz="3000">
                          <a:effectLst/>
                          <a:sym typeface="Hoefler Text"/>
                        </a:defRPr>
                      </a:pPr>
                      <a:endParaRPr sz="2400"/>
                    </a:p>
                  </a:txBody>
                  <a:tcPr marL="40287" marR="40287" marT="40287" marB="40287" anchor="ctr" horzOverflow="overflow">
                    <a:lnR w="12700">
                      <a:solidFill>
                        <a:srgbClr val="5A5950"/>
                      </a:solidFill>
                      <a:miter lim="400000"/>
                    </a:lnR>
                  </a:tcPr>
                </a:tc>
                <a:extLst>
                  <a:ext uri="{0D108BD9-81ED-4DB2-BD59-A6C34878D82A}">
                    <a16:rowId xmlns:a16="http://schemas.microsoft.com/office/drawing/2014/main" val="10002"/>
                  </a:ext>
                </a:extLst>
              </a:tr>
              <a:tr h="904438">
                <a:tc>
                  <a:txBody>
                    <a:bodyPr/>
                    <a:lstStyle/>
                    <a:p>
                      <a:pPr>
                        <a:defRPr sz="1800">
                          <a:solidFill>
                            <a:srgbClr val="000000"/>
                          </a:solidFill>
                          <a:effectLst/>
                        </a:defRPr>
                      </a:pPr>
                      <a:r>
                        <a:rPr sz="2400">
                          <a:solidFill>
                            <a:srgbClr val="F3F1DF"/>
                          </a:solidFill>
                          <a:sym typeface="Hoefler Text"/>
                        </a:rPr>
                        <a:t>Inflammatory </a:t>
                      </a:r>
                    </a:p>
                  </a:txBody>
                  <a:tcPr marL="40287" marR="40287" marT="40287" marB="40287" anchor="ctr" horzOverflow="overflow">
                    <a:blipFill rotWithShape="1">
                      <a:blip r:embed="rId8"/>
                      <a:srcRect/>
                      <a:tile tx="0" ty="0" sx="100000" sy="100000" flip="none" algn="tl"/>
                    </a:blipFill>
                  </a:tcPr>
                </a:tc>
                <a:tc>
                  <a:txBody>
                    <a:bodyPr/>
                    <a:lstStyle/>
                    <a:p>
                      <a:pPr defTabSz="914400">
                        <a:tabLst>
                          <a:tab pos="1168400" algn="l"/>
                        </a:tabLst>
                        <a:defRPr sz="1800">
                          <a:solidFill>
                            <a:srgbClr val="000000"/>
                          </a:solidFill>
                          <a:effectLst/>
                        </a:defRPr>
                      </a:pPr>
                      <a:r>
                        <a:rPr sz="2400">
                          <a:solidFill>
                            <a:srgbClr val="6D6A67"/>
                          </a:solidFill>
                          <a:sym typeface="Hoefler Text"/>
                        </a:rPr>
                        <a:t>Vasculitis disorder</a:t>
                      </a:r>
                    </a:p>
                  </a:txBody>
                  <a:tcPr marL="40287" marR="40287" marT="40287" marB="40287" anchor="ctr" horzOverflow="overflow"/>
                </a:tc>
                <a:tc>
                  <a:txBody>
                    <a:bodyPr/>
                    <a:lstStyle/>
                    <a:p>
                      <a:pPr defTabSz="914400">
                        <a:tabLst>
                          <a:tab pos="1168400" algn="l"/>
                        </a:tabLst>
                        <a:defRPr sz="1800">
                          <a:solidFill>
                            <a:srgbClr val="000000"/>
                          </a:solidFill>
                          <a:effectLst/>
                        </a:defRPr>
                      </a:pPr>
                      <a:r>
                        <a:rPr sz="2400">
                          <a:solidFill>
                            <a:srgbClr val="6D6A67"/>
                          </a:solidFill>
                          <a:sym typeface="Hoefler Text"/>
                        </a:rPr>
                        <a:t>Sarcoidosis </a:t>
                      </a:r>
                    </a:p>
                  </a:txBody>
                  <a:tcPr marL="40287" marR="40287" marT="40287" marB="40287" anchor="ctr" horzOverflow="overflow"/>
                </a:tc>
                <a:tc>
                  <a:txBody>
                    <a:bodyPr/>
                    <a:lstStyle/>
                    <a:p>
                      <a:pPr defTabSz="914400">
                        <a:tabLst>
                          <a:tab pos="1168400" algn="l"/>
                        </a:tabLst>
                        <a:defRPr sz="3000">
                          <a:effectLst/>
                          <a:sym typeface="Hoefler Text"/>
                        </a:defRPr>
                      </a:pPr>
                      <a:endParaRPr sz="2400"/>
                    </a:p>
                  </a:txBody>
                  <a:tcPr marL="40287" marR="40287" marT="40287" marB="40287" anchor="ctr" horzOverflow="overflow">
                    <a:lnR w="12700">
                      <a:solidFill>
                        <a:srgbClr val="5A5950"/>
                      </a:solidFill>
                      <a:miter lim="400000"/>
                    </a:lnR>
                  </a:tcPr>
                </a:tc>
                <a:extLst>
                  <a:ext uri="{0D108BD9-81ED-4DB2-BD59-A6C34878D82A}">
                    <a16:rowId xmlns:a16="http://schemas.microsoft.com/office/drawing/2014/main" val="10003"/>
                  </a:ext>
                </a:extLst>
              </a:tr>
              <a:tr h="904438">
                <a:tc>
                  <a:txBody>
                    <a:bodyPr/>
                    <a:lstStyle/>
                    <a:p>
                      <a:pPr>
                        <a:defRPr sz="3000">
                          <a:effectLst/>
                          <a:sym typeface="Hoefler Text"/>
                        </a:defRPr>
                      </a:pPr>
                      <a:endParaRPr sz="2400"/>
                    </a:p>
                  </a:txBody>
                  <a:tcPr marL="40287" marR="40287" marT="40287" marB="40287" anchor="ctr" horzOverflow="overflow">
                    <a:lnL w="12700">
                      <a:solidFill>
                        <a:srgbClr val="5A5950"/>
                      </a:solidFill>
                      <a:miter lim="400000"/>
                    </a:lnL>
                    <a:blipFill rotWithShape="1">
                      <a:blip r:embed="rId7"/>
                      <a:srcRect/>
                      <a:tile tx="0" ty="0" sx="100000" sy="100000" flip="none" algn="tl"/>
                    </a:blipFill>
                  </a:tcPr>
                </a:tc>
                <a:tc>
                  <a:txBody>
                    <a:bodyPr/>
                    <a:lstStyle/>
                    <a:p>
                      <a:pPr>
                        <a:defRPr sz="3000">
                          <a:effectLst/>
                          <a:sym typeface="Hoefler Text"/>
                        </a:defRPr>
                      </a:pPr>
                      <a:endParaRPr sz="2400"/>
                    </a:p>
                  </a:txBody>
                  <a:tcPr marL="40287" marR="40287" marT="40287" marB="40287" anchor="ctr" horzOverflow="overflow">
                    <a:blipFill rotWithShape="1">
                      <a:blip r:embed="rId7"/>
                      <a:srcRect/>
                      <a:tile tx="0" ty="0" sx="100000" sy="100000" flip="none" algn="tl"/>
                    </a:blipFill>
                  </a:tcPr>
                </a:tc>
                <a:tc>
                  <a:txBody>
                    <a:bodyPr/>
                    <a:lstStyle/>
                    <a:p>
                      <a:pPr>
                        <a:defRPr sz="3000">
                          <a:effectLst/>
                          <a:sym typeface="Hoefler Text"/>
                        </a:defRPr>
                      </a:pPr>
                      <a:endParaRPr sz="2400"/>
                    </a:p>
                  </a:txBody>
                  <a:tcPr marL="40287" marR="40287" marT="40287" marB="40287" anchor="ctr" horzOverflow="overflow">
                    <a:blipFill rotWithShape="1">
                      <a:blip r:embed="rId7"/>
                      <a:srcRect/>
                      <a:tile tx="0" ty="0" sx="100000" sy="100000" flip="none" algn="tl"/>
                    </a:blipFill>
                  </a:tcPr>
                </a:tc>
                <a:tc>
                  <a:txBody>
                    <a:bodyPr/>
                    <a:lstStyle/>
                    <a:p>
                      <a:pPr>
                        <a:defRPr sz="3000">
                          <a:effectLst/>
                          <a:sym typeface="Hoefler Text"/>
                        </a:defRPr>
                      </a:pPr>
                      <a:endParaRPr sz="2400" dirty="0"/>
                    </a:p>
                  </a:txBody>
                  <a:tcPr marL="40287" marR="40287" marT="40287" marB="40287" anchor="ctr" horzOverflow="overflow">
                    <a:lnR w="12700">
                      <a:solidFill>
                        <a:srgbClr val="5A5950"/>
                      </a:solidFill>
                      <a:miter lim="400000"/>
                    </a:lnR>
                    <a:blipFill rotWithShape="1">
                      <a:blip r:embed="rId7"/>
                      <a:srcRect/>
                      <a:tile tx="0" ty="0" sx="100000" sy="100000" flip="none" algn="tl"/>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Laboratory tests:…"/>
          <p:cNvSpPr txBox="1">
            <a:spLocks/>
          </p:cNvSpPr>
          <p:nvPr/>
        </p:nvSpPr>
        <p:spPr>
          <a:xfrm>
            <a:off x="1270000" y="539750"/>
            <a:ext cx="9575905" cy="5486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9513" indent="-429513" defTabSz="519937">
              <a:spcBef>
                <a:spcPts val="2800"/>
              </a:spcBef>
              <a:buFont typeface="Arial" panose="020B0604020202020204" pitchFamily="34" charset="0"/>
              <a:buBlip>
                <a:blip r:embed="rId7"/>
              </a:buBlip>
              <a:defRPr sz="3738" b="1" u="sng">
                <a:effectLst>
                  <a:outerShdw blurRad="22606" dist="11303" dir="5400000" rotWithShape="0">
                    <a:srgbClr val="FFFFFF"/>
                  </a:outerShdw>
                </a:effectLst>
              </a:defRPr>
            </a:pPr>
            <a:r>
              <a:rPr lang="en-US" sz="3200" b="1" u="sng" dirty="0" smtClean="0">
                <a:effectLst>
                  <a:outerShdw blurRad="22606" dist="11303" dir="5400000" rotWithShape="0">
                    <a:srgbClr val="FFFFFF"/>
                  </a:outerShdw>
                </a:effectLst>
              </a:rPr>
              <a:t>Laboratory tests:</a:t>
            </a:r>
          </a:p>
          <a:p>
            <a:pPr marL="0" indent="0" defTabSz="519937">
              <a:spcBef>
                <a:spcPts val="2800"/>
              </a:spcBef>
              <a:buFont typeface="Arial" panose="020B0604020202020204" pitchFamily="34" charset="0"/>
              <a:buNone/>
              <a:defRPr sz="3738" b="1" u="sng">
                <a:effectLst>
                  <a:outerShdw blurRad="22606" dist="11303" dir="5400000" rotWithShape="0">
                    <a:srgbClr val="FFFFFF"/>
                  </a:outerShdw>
                </a:effectLst>
              </a:defRPr>
            </a:pPr>
            <a:endParaRPr lang="en-US" sz="3200" b="1" u="sng" dirty="0" smtClean="0">
              <a:effectLst>
                <a:outerShdw blurRad="22606" dist="11303" dir="5400000" rotWithShape="0">
                  <a:srgbClr val="FFFFFF"/>
                </a:outerShdw>
              </a:effectLst>
            </a:endParaRPr>
          </a:p>
          <a:p>
            <a:pPr marL="0" indent="0" defTabSz="519937">
              <a:spcBef>
                <a:spcPts val="2800"/>
              </a:spcBef>
              <a:buFont typeface="Arial" panose="020B0604020202020204" pitchFamily="34" charset="0"/>
              <a:buNone/>
              <a:defRPr sz="3738">
                <a:effectLst>
                  <a:outerShdw blurRad="22606" dist="11303" dir="5400000" rotWithShape="0">
                    <a:srgbClr val="FFFFFF"/>
                  </a:outerShdw>
                </a:effectLst>
              </a:defRPr>
            </a:pPr>
            <a:r>
              <a:rPr lang="en-US" sz="3200" dirty="0" smtClean="0">
                <a:effectLst>
                  <a:outerShdw blurRad="22606" dist="11303" dir="5400000" rotWithShape="0">
                    <a:srgbClr val="FFFFFF"/>
                  </a:outerShdw>
                </a:effectLst>
              </a:rPr>
              <a:t>CBC diff:  </a:t>
            </a:r>
            <a:r>
              <a:rPr lang="en-US" sz="3200" dirty="0" err="1" smtClean="0">
                <a:effectLst>
                  <a:outerShdw blurRad="22606" dist="11303" dir="5400000" rotWithShape="0">
                    <a:srgbClr val="FFFFFF"/>
                  </a:outerShdw>
                </a:effectLst>
              </a:rPr>
              <a:t>Nl</a:t>
            </a:r>
            <a:r>
              <a:rPr lang="en-US" sz="3200" dirty="0" smtClean="0">
                <a:effectLst>
                  <a:outerShdw blurRad="22606" dist="11303" dir="5400000" rotWithShape="0">
                    <a:srgbClr val="FFFFFF"/>
                  </a:outerShdw>
                </a:effectLst>
              </a:rPr>
              <a:t>      ESR:60   B/</a:t>
            </a:r>
            <a:r>
              <a:rPr lang="en-US" sz="3200" dirty="0" err="1" smtClean="0">
                <a:effectLst>
                  <a:outerShdw blurRad="22606" dist="11303" dir="5400000" rotWithShape="0">
                    <a:srgbClr val="FFFFFF"/>
                  </a:outerShdw>
                </a:effectLst>
              </a:rPr>
              <a:t>C:Neg</a:t>
            </a:r>
            <a:endParaRPr lang="en-US" sz="3200" dirty="0" smtClean="0">
              <a:effectLst>
                <a:outerShdw blurRad="22606" dist="11303" dir="5400000" rotWithShape="0">
                  <a:srgbClr val="FFFFFF"/>
                </a:outerShdw>
              </a:effectLst>
            </a:endParaRPr>
          </a:p>
          <a:p>
            <a:pPr marL="0" indent="0" defTabSz="519937">
              <a:spcBef>
                <a:spcPts val="2800"/>
              </a:spcBef>
              <a:buFont typeface="Arial" panose="020B0604020202020204" pitchFamily="34" charset="0"/>
              <a:buNone/>
              <a:defRPr sz="3738">
                <a:effectLst>
                  <a:outerShdw blurRad="22606" dist="11303" dir="5400000" rotWithShape="0">
                    <a:srgbClr val="FFFFFF"/>
                  </a:outerShdw>
                </a:effectLst>
              </a:defRPr>
            </a:pPr>
            <a:r>
              <a:rPr lang="en-US" sz="3200" dirty="0" smtClean="0">
                <a:effectLst>
                  <a:outerShdw blurRad="22606" dist="11303" dir="5400000" rotWithShape="0">
                    <a:srgbClr val="FFFFFF"/>
                  </a:outerShdw>
                </a:effectLst>
              </a:rPr>
              <a:t>LFT:NL      </a:t>
            </a:r>
          </a:p>
          <a:p>
            <a:pPr marL="0" indent="0" defTabSz="519937">
              <a:spcBef>
                <a:spcPts val="2800"/>
              </a:spcBef>
              <a:buFont typeface="Arial" panose="020B0604020202020204" pitchFamily="34" charset="0"/>
              <a:buNone/>
              <a:defRPr sz="3738">
                <a:effectLst>
                  <a:outerShdw blurRad="22606" dist="11303" dir="5400000" rotWithShape="0">
                    <a:srgbClr val="FFFFFF"/>
                  </a:outerShdw>
                </a:effectLst>
              </a:defRPr>
            </a:pPr>
            <a:r>
              <a:rPr lang="en-US" sz="3200" dirty="0" err="1" smtClean="0">
                <a:effectLst>
                  <a:outerShdw blurRad="22606" dist="11303" dir="5400000" rotWithShape="0">
                    <a:srgbClr val="FFFFFF"/>
                  </a:outerShdw>
                </a:effectLst>
              </a:rPr>
              <a:t>HBSAg,HCV</a:t>
            </a:r>
            <a:r>
              <a:rPr lang="en-US" sz="3200" dirty="0" smtClean="0">
                <a:effectLst>
                  <a:outerShdw blurRad="22606" dist="11303" dir="5400000" rotWithShape="0">
                    <a:srgbClr val="FFFFFF"/>
                  </a:outerShdw>
                </a:effectLst>
              </a:rPr>
              <a:t> </a:t>
            </a:r>
            <a:r>
              <a:rPr lang="en-US" sz="3200" dirty="0" err="1" smtClean="0">
                <a:effectLst>
                  <a:outerShdw blurRad="22606" dist="11303" dir="5400000" rotWithShape="0">
                    <a:srgbClr val="FFFFFF"/>
                  </a:outerShdw>
                </a:effectLst>
              </a:rPr>
              <a:t>Ab,HIV</a:t>
            </a:r>
            <a:r>
              <a:rPr lang="en-US" sz="3200" dirty="0" smtClean="0">
                <a:effectLst>
                  <a:outerShdw blurRad="22606" dist="11303" dir="5400000" rotWithShape="0">
                    <a:srgbClr val="FFFFFF"/>
                  </a:outerShdw>
                </a:effectLst>
              </a:rPr>
              <a:t> </a:t>
            </a:r>
            <a:r>
              <a:rPr lang="en-US" sz="3200" dirty="0" err="1" smtClean="0">
                <a:effectLst>
                  <a:outerShdw blurRad="22606" dist="11303" dir="5400000" rotWithShape="0">
                    <a:srgbClr val="FFFFFF"/>
                  </a:outerShdw>
                </a:effectLst>
              </a:rPr>
              <a:t>Ab:Neg</a:t>
            </a:r>
            <a:endParaRPr lang="en-US" sz="3200" dirty="0" smtClean="0">
              <a:effectLst>
                <a:outerShdw blurRad="22606" dist="11303" dir="5400000" rotWithShape="0">
                  <a:srgbClr val="FFFFFF"/>
                </a:outerShdw>
              </a:effectLst>
            </a:endParaRPr>
          </a:p>
          <a:p>
            <a:pPr marL="0" indent="0" defTabSz="519937">
              <a:spcBef>
                <a:spcPts val="2800"/>
              </a:spcBef>
              <a:buFont typeface="Arial" panose="020B0604020202020204" pitchFamily="34" charset="0"/>
              <a:buNone/>
              <a:defRPr sz="3738">
                <a:effectLst>
                  <a:outerShdw blurRad="22606" dist="11303" dir="5400000" rotWithShape="0">
                    <a:srgbClr val="FFFFFF"/>
                  </a:outerShdw>
                </a:effectLst>
              </a:defRPr>
            </a:pPr>
            <a:r>
              <a:rPr lang="en-US" sz="3200" dirty="0" smtClean="0">
                <a:effectLst>
                  <a:outerShdw blurRad="22606" dist="11303" dir="5400000" rotWithShape="0">
                    <a:srgbClr val="FFFFFF"/>
                  </a:outerShdw>
                </a:effectLst>
              </a:rPr>
              <a:t>Tumor marker </a:t>
            </a:r>
            <a:r>
              <a:rPr lang="en-US" sz="3200" dirty="0" err="1" smtClean="0">
                <a:effectLst>
                  <a:outerShdw blurRad="22606" dist="11303" dir="5400000" rotWithShape="0">
                    <a:srgbClr val="FFFFFF"/>
                  </a:outerShdw>
                </a:effectLst>
              </a:rPr>
              <a:t>protocol:NL</a:t>
            </a:r>
            <a:endParaRPr lang="en-US" sz="3200" dirty="0" smtClean="0">
              <a:effectLst>
                <a:outerShdw blurRad="22606" dist="11303" dir="5400000" rotWithShape="0">
                  <a:srgbClr val="FFFFFF"/>
                </a:outerShdw>
              </a:effectLst>
            </a:endParaRPr>
          </a:p>
          <a:p>
            <a:pPr marL="0" indent="0" defTabSz="519937">
              <a:spcBef>
                <a:spcPts val="2800"/>
              </a:spcBef>
              <a:buFont typeface="Arial" panose="020B0604020202020204" pitchFamily="34" charset="0"/>
              <a:buNone/>
              <a:defRPr sz="3738">
                <a:effectLst>
                  <a:outerShdw blurRad="22606" dist="11303" dir="5400000" rotWithShape="0">
                    <a:srgbClr val="FFFFFF"/>
                  </a:outerShdw>
                </a:effectLst>
              </a:defRPr>
            </a:pPr>
            <a:r>
              <a:rPr lang="en-US" sz="3200" dirty="0" smtClean="0">
                <a:effectLst>
                  <a:outerShdw blurRad="22606" dist="11303" dir="5400000" rotWithShape="0">
                    <a:srgbClr val="FFFFFF"/>
                  </a:outerShdw>
                </a:effectLst>
              </a:rPr>
              <a:t>PPD had 5 mm induration.</a:t>
            </a:r>
            <a:endParaRPr lang="en-US" sz="3200" dirty="0">
              <a:effectLst>
                <a:outerShdw blurRad="22606" dist="11303" dir="5400000" rotWithShape="0">
                  <a:srgbClr val="FFFFFF"/>
                </a:outerShdw>
              </a:effectLst>
            </a:endParaRPr>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F0A9F5C3-5433-4A12-A155-7178D23B3C2C-L0-001.jpeg" descr="F0A9F5C3-5433-4A12-A155-7178D23B3C2C-L0-001.jpeg"/>
          <p:cNvPicPr>
            <a:picLocks/>
          </p:cNvPicPr>
          <p:nvPr/>
        </p:nvPicPr>
        <p:blipFill>
          <a:blip r:embed="rId7">
            <a:extLst/>
          </a:blip>
          <a:stretch>
            <a:fillRect/>
          </a:stretch>
        </p:blipFill>
        <p:spPr>
          <a:xfrm>
            <a:off x="1305994" y="117761"/>
            <a:ext cx="7402690" cy="5044789"/>
          </a:xfrm>
          <a:prstGeom prst="rect">
            <a:avLst/>
          </a:prstGeom>
        </p:spPr>
      </p:pic>
      <p:sp>
        <p:nvSpPr>
          <p:cNvPr id="10" name="Brian MRI with and without contrast showed multiple  lesions and some of them enhancing with central hypo intensity"/>
          <p:cNvSpPr txBox="1">
            <a:spLocks noGrp="1"/>
          </p:cNvSpPr>
          <p:nvPr>
            <p:ph type="title"/>
          </p:nvPr>
        </p:nvSpPr>
        <p:spPr>
          <a:xfrm>
            <a:off x="706836" y="5162550"/>
            <a:ext cx="10723164" cy="902092"/>
          </a:xfrm>
          <a:prstGeom prst="rect">
            <a:avLst/>
          </a:prstGeom>
        </p:spPr>
        <p:txBody>
          <a:bodyPr>
            <a:noAutofit/>
          </a:bodyPr>
          <a:lstStyle>
            <a:lvl1pPr defTabSz="280415">
              <a:defRPr sz="3648">
                <a:effectLst>
                  <a:outerShdw blurRad="12192" dist="12192" dir="16200000" rotWithShape="0">
                    <a:srgbClr val="000000">
                      <a:alpha val="34000"/>
                    </a:srgbClr>
                  </a:outerShdw>
                </a:effectLst>
              </a:defRPr>
            </a:lvl1pPr>
          </a:lstStyle>
          <a:p>
            <a:r>
              <a:rPr sz="2800" dirty="0"/>
              <a:t>Brian MRI with and without contrast showed multiple  lesions and some of them enhancing with central hypo intensity </a:t>
            </a:r>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072AFE82-D5A8-4590-85CE-46BA30921C70-L0-001.jpeg" descr="072AFE82-D5A8-4590-85CE-46BA30921C70-L0-001.jpeg"/>
          <p:cNvPicPr>
            <a:picLocks noChangeAspect="1"/>
          </p:cNvPicPr>
          <p:nvPr/>
        </p:nvPicPr>
        <p:blipFill>
          <a:blip r:embed="rId7">
            <a:extLst/>
          </a:blip>
          <a:stretch>
            <a:fillRect/>
          </a:stretch>
        </p:blipFill>
        <p:spPr>
          <a:xfrm>
            <a:off x="1293759" y="195983"/>
            <a:ext cx="6788150" cy="5417255"/>
          </a:xfrm>
          <a:prstGeom prst="rect">
            <a:avLst/>
          </a:prstGeom>
          <a:ln w="12700">
            <a:miter lim="400000"/>
          </a:ln>
        </p:spPr>
      </p:pic>
    </p:spTree>
    <p:extLst>
      <p:ext uri="{BB962C8B-B14F-4D97-AF65-F5344CB8AC3E}">
        <p14:creationId xmlns:p14="http://schemas.microsoft.com/office/powerpoint/2010/main" val="2081242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F0A9F5C3-5433-4A12-A155-7178D23B3C2C-L0-001.jpeg" descr="F0A9F5C3-5433-4A12-A155-7178D23B3C2C-L0-001.jpeg"/>
          <p:cNvPicPr>
            <a:picLocks/>
          </p:cNvPicPr>
          <p:nvPr/>
        </p:nvPicPr>
        <p:blipFill>
          <a:blip r:embed="rId7">
            <a:extLst/>
          </a:blip>
          <a:stretch>
            <a:fillRect/>
          </a:stretch>
        </p:blipFill>
        <p:spPr>
          <a:xfrm>
            <a:off x="1341551" y="330201"/>
            <a:ext cx="8056048" cy="4417718"/>
          </a:xfrm>
          <a:prstGeom prst="rect">
            <a:avLst/>
          </a:prstGeom>
        </p:spPr>
      </p:pic>
      <p:sp>
        <p:nvSpPr>
          <p:cNvPr id="10" name="Brian MRS showed decreased NAA and no increased choline peak"/>
          <p:cNvSpPr txBox="1">
            <a:spLocks noGrp="1"/>
          </p:cNvSpPr>
          <p:nvPr>
            <p:ph type="title"/>
          </p:nvPr>
        </p:nvSpPr>
        <p:spPr>
          <a:xfrm>
            <a:off x="774147" y="4899041"/>
            <a:ext cx="10848661" cy="1127130"/>
          </a:xfrm>
          <a:prstGeom prst="rect">
            <a:avLst/>
          </a:prstGeom>
        </p:spPr>
        <p:txBody>
          <a:bodyPr>
            <a:noAutofit/>
          </a:bodyPr>
          <a:lstStyle>
            <a:lvl1pPr defTabSz="356362">
              <a:defRPr sz="4636">
                <a:effectLst>
                  <a:outerShdw blurRad="15494" dist="15494" dir="16200000" rotWithShape="0">
                    <a:srgbClr val="000000">
                      <a:alpha val="34000"/>
                    </a:srgbClr>
                  </a:outerShdw>
                </a:effectLst>
              </a:defRPr>
            </a:lvl1pPr>
          </a:lstStyle>
          <a:p>
            <a:r>
              <a:rPr sz="2800" dirty="0"/>
              <a:t>Brian MRS showed decreased NAA and no increased choline peak</a:t>
            </a:r>
          </a:p>
        </p:txBody>
      </p:sp>
    </p:spTree>
    <p:extLst>
      <p:ext uri="{BB962C8B-B14F-4D97-AF65-F5344CB8AC3E}">
        <p14:creationId xmlns:p14="http://schemas.microsoft.com/office/powerpoint/2010/main" val="2081242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Lumbar puncture was performed for the patient.CSF pressure was 300 mmH2O,Glucose 45 mg/dl,Protein 55 mg/dl, RBC :2 mm3,WBC:0 mm3…"/>
          <p:cNvSpPr txBox="1">
            <a:spLocks/>
          </p:cNvSpPr>
          <p:nvPr/>
        </p:nvSpPr>
        <p:spPr>
          <a:xfrm>
            <a:off x="1270000" y="825500"/>
            <a:ext cx="8674101" cy="4241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Blip>
                <a:blip r:embed="rId7"/>
              </a:buBlip>
            </a:pPr>
            <a:r>
              <a:rPr lang="en-US" dirty="0" smtClean="0"/>
              <a:t>Lumbar puncture was performed for the </a:t>
            </a:r>
            <a:r>
              <a:rPr lang="en-US" dirty="0" err="1" smtClean="0"/>
              <a:t>patient.CSF</a:t>
            </a:r>
            <a:r>
              <a:rPr lang="en-US" dirty="0" smtClean="0"/>
              <a:t> pressure was 300 mmH2O,Glucose 45 mg/</a:t>
            </a:r>
            <a:r>
              <a:rPr lang="en-US" dirty="0" err="1" smtClean="0"/>
              <a:t>dl,Protein</a:t>
            </a:r>
            <a:r>
              <a:rPr lang="en-US" dirty="0" smtClean="0"/>
              <a:t> 55 mg/dl, RBC :2 mm</a:t>
            </a:r>
            <a:r>
              <a:rPr lang="en-US" baseline="31999" dirty="0" smtClean="0"/>
              <a:t>3</a:t>
            </a:r>
            <a:r>
              <a:rPr lang="en-US" dirty="0" smtClean="0"/>
              <a:t>,WBC:0 mm</a:t>
            </a:r>
            <a:r>
              <a:rPr lang="en-US" baseline="31999" dirty="0" smtClean="0"/>
              <a:t>3</a:t>
            </a:r>
          </a:p>
          <a:p>
            <a:pPr marL="0" indent="0">
              <a:lnSpc>
                <a:spcPct val="150000"/>
              </a:lnSpc>
              <a:buFont typeface="Arial" panose="020B0604020202020204" pitchFamily="34" charset="0"/>
              <a:buNone/>
            </a:pPr>
            <a:r>
              <a:rPr lang="en-US" dirty="0" smtClean="0"/>
              <a:t>CSF smear and culture for Fungal and TB were negative.</a:t>
            </a:r>
            <a:endParaRPr lang="en-US" dirty="0"/>
          </a:p>
        </p:txBody>
      </p:sp>
    </p:spTree>
    <p:extLst>
      <p:ext uri="{BB962C8B-B14F-4D97-AF65-F5344CB8AC3E}">
        <p14:creationId xmlns:p14="http://schemas.microsoft.com/office/powerpoint/2010/main" val="208124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4750" y="57150"/>
            <a:ext cx="4106314" cy="5913092"/>
          </a:xfrm>
          <a:prstGeom prst="rect">
            <a:avLst/>
          </a:prstGeom>
        </p:spPr>
      </p:pic>
    </p:spTree>
    <p:extLst>
      <p:ext uri="{BB962C8B-B14F-4D97-AF65-F5344CB8AC3E}">
        <p14:creationId xmlns:p14="http://schemas.microsoft.com/office/powerpoint/2010/main" val="2654414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F0A9F5C3-5433-4A12-A155-7178D23B3C2C-L0-001.jpeg" descr="F0A9F5C3-5433-4A12-A155-7178D23B3C2C-L0-001.jpeg"/>
          <p:cNvPicPr>
            <a:picLocks/>
          </p:cNvPicPr>
          <p:nvPr/>
        </p:nvPicPr>
        <p:blipFill>
          <a:blip r:embed="rId7">
            <a:extLst/>
          </a:blip>
          <a:stretch>
            <a:fillRect/>
          </a:stretch>
        </p:blipFill>
        <p:spPr>
          <a:xfrm>
            <a:off x="3117849" y="195983"/>
            <a:ext cx="4730751" cy="4761738"/>
          </a:xfrm>
          <a:prstGeom prst="rect">
            <a:avLst/>
          </a:prstGeom>
        </p:spPr>
      </p:pic>
      <p:sp>
        <p:nvSpPr>
          <p:cNvPr id="10" name="Chest CT scan showed  Tree-bud pattern"/>
          <p:cNvSpPr txBox="1">
            <a:spLocks noGrp="1"/>
          </p:cNvSpPr>
          <p:nvPr>
            <p:ph type="title"/>
          </p:nvPr>
        </p:nvSpPr>
        <p:spPr>
          <a:xfrm>
            <a:off x="764629" y="4967094"/>
            <a:ext cx="10157476" cy="1001927"/>
          </a:xfrm>
          <a:prstGeom prst="rect">
            <a:avLst/>
          </a:prstGeom>
        </p:spPr>
        <p:txBody>
          <a:bodyPr>
            <a:normAutofit/>
          </a:bodyPr>
          <a:lstStyle>
            <a:lvl1pPr defTabSz="379729">
              <a:defRPr sz="4940">
                <a:effectLst>
                  <a:outerShdw blurRad="16510" dist="16510" dir="16200000" rotWithShape="0">
                    <a:srgbClr val="000000">
                      <a:alpha val="34000"/>
                    </a:srgbClr>
                  </a:outerShdw>
                </a:effectLst>
              </a:defRPr>
            </a:lvl1pPr>
          </a:lstStyle>
          <a:p>
            <a:r>
              <a:rPr sz="3600" dirty="0"/>
              <a:t>Chest CT scan showed  Tree-bud pattern </a:t>
            </a:r>
          </a:p>
        </p:txBody>
      </p:sp>
    </p:spTree>
    <p:extLst>
      <p:ext uri="{BB962C8B-B14F-4D97-AF65-F5344CB8AC3E}">
        <p14:creationId xmlns:p14="http://schemas.microsoft.com/office/powerpoint/2010/main" val="2081242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BAL:Acute inflammatory fluid and Mycobacterium tuberculousis PCR  was positive."/>
          <p:cNvSpPr txBox="1">
            <a:spLocks/>
          </p:cNvSpPr>
          <p:nvPr/>
        </p:nvSpPr>
        <p:spPr>
          <a:xfrm>
            <a:off x="965200" y="786585"/>
            <a:ext cx="8293100" cy="4566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smtClean="0"/>
              <a:t>BAL:Acute</a:t>
            </a:r>
            <a:r>
              <a:rPr lang="en-US" sz="3200" dirty="0" smtClean="0"/>
              <a:t> inflammatory fluid and Mycobacterium </a:t>
            </a:r>
            <a:r>
              <a:rPr lang="en-US" sz="3200" dirty="0" err="1" smtClean="0"/>
              <a:t>tuberculousis</a:t>
            </a:r>
            <a:r>
              <a:rPr lang="en-US" sz="3200" dirty="0" smtClean="0"/>
              <a:t> PCR  was positive.</a:t>
            </a:r>
            <a:endParaRPr lang="en-US" sz="3200" dirty="0"/>
          </a:p>
        </p:txBody>
      </p:sp>
    </p:spTree>
    <p:extLst>
      <p:ext uri="{BB962C8B-B14F-4D97-AF65-F5344CB8AC3E}">
        <p14:creationId xmlns:p14="http://schemas.microsoft.com/office/powerpoint/2010/main" val="2081242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Centeral nervous system Tuberculousis"/>
          <p:cNvSpPr txBox="1">
            <a:spLocks/>
          </p:cNvSpPr>
          <p:nvPr/>
        </p:nvSpPr>
        <p:spPr>
          <a:xfrm>
            <a:off x="927100" y="1377681"/>
            <a:ext cx="10142044" cy="2819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dirty="0" err="1" smtClean="0"/>
              <a:t>Centeral</a:t>
            </a:r>
            <a:r>
              <a:rPr lang="en-US" dirty="0" smtClean="0"/>
              <a:t> nervous system </a:t>
            </a:r>
            <a:r>
              <a:rPr lang="en-US" dirty="0" err="1" smtClean="0"/>
              <a:t>Tuberculousis</a:t>
            </a:r>
            <a:endParaRPr lang="en-US" dirty="0"/>
          </a:p>
        </p:txBody>
      </p:sp>
    </p:spTree>
    <p:extLst>
      <p:ext uri="{BB962C8B-B14F-4D97-AF65-F5344CB8AC3E}">
        <p14:creationId xmlns:p14="http://schemas.microsoft.com/office/powerpoint/2010/main" val="2081242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10" name="F515C29B-B84E-46D1-B27C-A7AD6F6B1692-L0-001.jpeg" descr="F515C29B-B84E-46D1-B27C-A7AD6F6B1692-L0-001.jpeg"/>
          <p:cNvPicPr>
            <a:picLocks/>
          </p:cNvPicPr>
          <p:nvPr/>
        </p:nvPicPr>
        <p:blipFill>
          <a:blip r:embed="rId7">
            <a:extLst/>
          </a:blip>
          <a:stretch>
            <a:fillRect/>
          </a:stretch>
        </p:blipFill>
        <p:spPr>
          <a:xfrm>
            <a:off x="7650618" y="1903959"/>
            <a:ext cx="2837606" cy="3671708"/>
          </a:xfrm>
          <a:prstGeom prst="rect">
            <a:avLst/>
          </a:prstGeom>
        </p:spPr>
      </p:pic>
      <p:sp>
        <p:nvSpPr>
          <p:cNvPr id="11" name="Tuberculous meningitis"/>
          <p:cNvSpPr txBox="1">
            <a:spLocks noGrp="1"/>
          </p:cNvSpPr>
          <p:nvPr>
            <p:ph type="title"/>
          </p:nvPr>
        </p:nvSpPr>
        <p:spPr>
          <a:xfrm>
            <a:off x="1295400" y="183232"/>
            <a:ext cx="7270729" cy="980309"/>
          </a:xfrm>
          <a:prstGeom prst="rect">
            <a:avLst/>
          </a:prstGeom>
        </p:spPr>
        <p:txBody>
          <a:bodyPr/>
          <a:lstStyle/>
          <a:p>
            <a:r>
              <a:t>Tuberculous meningitis</a:t>
            </a:r>
          </a:p>
        </p:txBody>
      </p:sp>
      <p:sp>
        <p:nvSpPr>
          <p:cNvPr id="12" name="The prodromal phase lasting 2-3 weeks.The meningitic phase include;meningismus , headache,vometing,lethargy,          varying of cranial N,papilledema. The paralytic phase include seizures,hemiparesis"/>
          <p:cNvSpPr txBox="1">
            <a:spLocks/>
          </p:cNvSpPr>
          <p:nvPr/>
        </p:nvSpPr>
        <p:spPr>
          <a:xfrm>
            <a:off x="833566" y="1903960"/>
            <a:ext cx="6481634" cy="40091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Tx/>
              <a:buFont typeface="Arial" panose="020B0604020202020204" pitchFamily="34" charset="0"/>
              <a:buNone/>
              <a:defRPr sz="28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prodromal phase lasting 2-3 </a:t>
            </a:r>
            <a:r>
              <a:rPr lang="en-US" dirty="0" err="1" smtClean="0"/>
              <a:t>weeks.The</a:t>
            </a:r>
            <a:r>
              <a:rPr lang="en-US" dirty="0" smtClean="0"/>
              <a:t> </a:t>
            </a:r>
            <a:r>
              <a:rPr lang="en-US" dirty="0" err="1" smtClean="0"/>
              <a:t>meningitic</a:t>
            </a:r>
            <a:r>
              <a:rPr lang="en-US" dirty="0" smtClean="0"/>
              <a:t> phase </a:t>
            </a:r>
            <a:r>
              <a:rPr lang="en-US" dirty="0" err="1" smtClean="0"/>
              <a:t>include;meningismus</a:t>
            </a:r>
            <a:r>
              <a:rPr lang="en-US" dirty="0" smtClean="0"/>
              <a:t> , </a:t>
            </a:r>
            <a:r>
              <a:rPr lang="en-US" dirty="0" err="1" smtClean="0"/>
              <a:t>headache,vometing,lethargy</a:t>
            </a:r>
            <a:r>
              <a:rPr lang="en-US" dirty="0" smtClean="0"/>
              <a:t>,     </a:t>
            </a:r>
          </a:p>
          <a:p>
            <a:r>
              <a:rPr lang="en-US" dirty="0" smtClean="0"/>
              <a:t>varying of cranial </a:t>
            </a:r>
            <a:r>
              <a:rPr lang="en-US" dirty="0" err="1" smtClean="0"/>
              <a:t>N,papilledema</a:t>
            </a:r>
            <a:r>
              <a:rPr lang="en-US" dirty="0" smtClean="0"/>
              <a:t>. The paralytic phase include </a:t>
            </a:r>
            <a:r>
              <a:rPr lang="en-US" dirty="0" err="1" smtClean="0"/>
              <a:t>seizures,hemiparesis</a:t>
            </a:r>
            <a:endParaRPr lang="en-US" dirty="0"/>
          </a:p>
        </p:txBody>
      </p:sp>
    </p:spTree>
    <p:extLst>
      <p:ext uri="{BB962C8B-B14F-4D97-AF65-F5344CB8AC3E}">
        <p14:creationId xmlns:p14="http://schemas.microsoft.com/office/powerpoint/2010/main" val="37483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10" name="4D96CB15-131F-4892-A39A-5EE3813813E3-L0-001.jpeg" descr="4D96CB15-131F-4892-A39A-5EE3813813E3-L0-001.jpeg"/>
          <p:cNvPicPr>
            <a:picLocks/>
          </p:cNvPicPr>
          <p:nvPr/>
        </p:nvPicPr>
        <p:blipFill>
          <a:blip r:embed="rId7">
            <a:extLst/>
          </a:blip>
          <a:stretch>
            <a:fillRect/>
          </a:stretch>
        </p:blipFill>
        <p:spPr>
          <a:xfrm>
            <a:off x="6475664" y="1485632"/>
            <a:ext cx="3994959" cy="4427460"/>
          </a:xfrm>
          <a:prstGeom prst="rect">
            <a:avLst/>
          </a:prstGeom>
        </p:spPr>
      </p:pic>
      <p:sp>
        <p:nvSpPr>
          <p:cNvPr id="11" name="Tuberculoma"/>
          <p:cNvSpPr txBox="1">
            <a:spLocks noGrp="1"/>
          </p:cNvSpPr>
          <p:nvPr>
            <p:ph type="title"/>
          </p:nvPr>
        </p:nvSpPr>
        <p:spPr>
          <a:xfrm>
            <a:off x="784225" y="-458587"/>
            <a:ext cx="5379760" cy="2169988"/>
          </a:xfrm>
          <a:prstGeom prst="rect">
            <a:avLst/>
          </a:prstGeom>
        </p:spPr>
        <p:txBody>
          <a:bodyPr/>
          <a:lstStyle/>
          <a:p>
            <a:r>
              <a:t>Tuberculoma</a:t>
            </a:r>
          </a:p>
        </p:txBody>
      </p:sp>
      <p:sp>
        <p:nvSpPr>
          <p:cNvPr id="12" name="Tumor like masses of tuberculous.…"/>
          <p:cNvSpPr txBox="1">
            <a:spLocks/>
          </p:cNvSpPr>
          <p:nvPr/>
        </p:nvSpPr>
        <p:spPr>
          <a:xfrm>
            <a:off x="784225" y="2081143"/>
            <a:ext cx="5379760" cy="383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i="0">
                <a:solidFill>
                  <a:srgbClr val="000000"/>
                </a:solidFill>
              </a:defRPr>
            </a:pPr>
            <a:r>
              <a:rPr lang="en-US" dirty="0" smtClean="0">
                <a:solidFill>
                  <a:srgbClr val="000000"/>
                </a:solidFill>
              </a:rPr>
              <a:t>Tumor like masses of </a:t>
            </a:r>
            <a:r>
              <a:rPr lang="en-US" dirty="0" err="1" smtClean="0">
                <a:solidFill>
                  <a:srgbClr val="000000"/>
                </a:solidFill>
              </a:rPr>
              <a:t>tuberculous</a:t>
            </a:r>
            <a:r>
              <a:rPr lang="en-US" dirty="0" smtClean="0">
                <a:solidFill>
                  <a:srgbClr val="000000"/>
                </a:solidFill>
              </a:rPr>
              <a:t>.</a:t>
            </a:r>
          </a:p>
          <a:p>
            <a:pPr>
              <a:defRPr i="0">
                <a:solidFill>
                  <a:srgbClr val="000000"/>
                </a:solidFill>
              </a:defRPr>
            </a:pPr>
            <a:r>
              <a:rPr lang="en-US" dirty="0" smtClean="0">
                <a:solidFill>
                  <a:srgbClr val="000000"/>
                </a:solidFill>
              </a:rPr>
              <a:t>2 _ 12 mm.</a:t>
            </a:r>
          </a:p>
          <a:p>
            <a:pPr>
              <a:defRPr i="0">
                <a:solidFill>
                  <a:srgbClr val="000000"/>
                </a:solidFill>
              </a:defRPr>
            </a:pPr>
            <a:r>
              <a:rPr lang="en-US" dirty="0" smtClean="0">
                <a:solidFill>
                  <a:srgbClr val="000000"/>
                </a:solidFill>
              </a:rPr>
              <a:t>The most common site: gray white matter junction and the </a:t>
            </a:r>
            <a:r>
              <a:rPr lang="en-US" dirty="0" err="1" smtClean="0">
                <a:solidFill>
                  <a:srgbClr val="000000"/>
                </a:solidFill>
              </a:rPr>
              <a:t>preventricular</a:t>
            </a:r>
            <a:r>
              <a:rPr lang="en-US" dirty="0" smtClean="0">
                <a:solidFill>
                  <a:srgbClr val="000000"/>
                </a:solidFill>
              </a:rPr>
              <a:t> region.</a:t>
            </a:r>
          </a:p>
          <a:p>
            <a:pPr>
              <a:defRPr i="0">
                <a:solidFill>
                  <a:srgbClr val="000000"/>
                </a:solidFill>
              </a:defRPr>
            </a:pPr>
            <a:r>
              <a:rPr lang="en-US" dirty="0" smtClean="0">
                <a:solidFill>
                  <a:srgbClr val="000000"/>
                </a:solidFill>
              </a:rPr>
              <a:t>many are unaccompanied by symptoms of focal cerebral disease.</a:t>
            </a:r>
            <a:endParaRPr lang="en-US" dirty="0">
              <a:solidFill>
                <a:srgbClr val="000000"/>
              </a:solidFill>
            </a:endParaRPr>
          </a:p>
        </p:txBody>
      </p:sp>
    </p:spTree>
    <p:extLst>
      <p:ext uri="{BB962C8B-B14F-4D97-AF65-F5344CB8AC3E}">
        <p14:creationId xmlns:p14="http://schemas.microsoft.com/office/powerpoint/2010/main" val="374838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6E1A48B1-5BD0-46E0-971C-1E20E62AE5DF-L0-001.jpeg" descr="6E1A48B1-5BD0-46E0-971C-1E20E62AE5DF-L0-001.jpeg"/>
          <p:cNvPicPr>
            <a:picLocks/>
          </p:cNvPicPr>
          <p:nvPr/>
        </p:nvPicPr>
        <p:blipFill>
          <a:blip r:embed="rId7">
            <a:extLst/>
          </a:blip>
          <a:stretch>
            <a:fillRect/>
          </a:stretch>
        </p:blipFill>
        <p:spPr>
          <a:xfrm>
            <a:off x="6089016" y="1895484"/>
            <a:ext cx="5203471" cy="3815962"/>
          </a:xfrm>
          <a:prstGeom prst="rect">
            <a:avLst/>
          </a:prstGeom>
        </p:spPr>
      </p:pic>
      <p:sp>
        <p:nvSpPr>
          <p:cNvPr id="10" name="Tuberculous brian abscess"/>
          <p:cNvSpPr txBox="1">
            <a:spLocks noGrp="1"/>
          </p:cNvSpPr>
          <p:nvPr>
            <p:ph type="title"/>
          </p:nvPr>
        </p:nvSpPr>
        <p:spPr>
          <a:xfrm>
            <a:off x="856616" y="705431"/>
            <a:ext cx="10464800" cy="1651000"/>
          </a:xfrm>
          <a:prstGeom prst="rect">
            <a:avLst/>
          </a:prstGeom>
        </p:spPr>
        <p:txBody>
          <a:bodyPr/>
          <a:lstStyle/>
          <a:p>
            <a:r>
              <a:rPr dirty="0" err="1"/>
              <a:t>Tuberculous</a:t>
            </a:r>
            <a:r>
              <a:rPr dirty="0"/>
              <a:t> </a:t>
            </a:r>
            <a:r>
              <a:rPr dirty="0" err="1"/>
              <a:t>brian</a:t>
            </a:r>
            <a:r>
              <a:rPr dirty="0"/>
              <a:t> abscess</a:t>
            </a:r>
          </a:p>
        </p:txBody>
      </p:sp>
      <p:sp>
        <p:nvSpPr>
          <p:cNvPr id="11" name="TB abscess have a more accelerated clinical course than Tuberculomas."/>
          <p:cNvSpPr txBox="1">
            <a:spLocks/>
          </p:cNvSpPr>
          <p:nvPr/>
        </p:nvSpPr>
        <p:spPr>
          <a:xfrm>
            <a:off x="705761" y="2356431"/>
            <a:ext cx="5443285" cy="21144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Tx/>
              <a:buFont typeface="Arial" panose="020B0604020202020204" pitchFamily="34" charset="0"/>
              <a:buNone/>
              <a:defRPr sz="28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TB abscess have a more accelerated clinical course than </a:t>
            </a:r>
            <a:r>
              <a:rPr lang="en-US" dirty="0" err="1" smtClean="0"/>
              <a:t>Tuberculomas</a:t>
            </a:r>
            <a:r>
              <a:rPr lang="en-US" dirty="0" smtClean="0"/>
              <a:t>.</a:t>
            </a:r>
            <a:endParaRPr lang="en-US" dirty="0"/>
          </a:p>
        </p:txBody>
      </p:sp>
    </p:spTree>
    <p:extLst>
      <p:ext uri="{BB962C8B-B14F-4D97-AF65-F5344CB8AC3E}">
        <p14:creationId xmlns:p14="http://schemas.microsoft.com/office/powerpoint/2010/main" val="286370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DA15D11A-C6FD-4926-9420-7AFB08E433DE-L0-001.jpeg" descr="DA15D11A-C6FD-4926-9420-7AFB08E433DE-L0-001.jpeg"/>
          <p:cNvPicPr>
            <a:picLocks/>
          </p:cNvPicPr>
          <p:nvPr/>
        </p:nvPicPr>
        <p:blipFill>
          <a:blip r:embed="rId7">
            <a:extLst/>
          </a:blip>
          <a:stretch>
            <a:fillRect/>
          </a:stretch>
        </p:blipFill>
        <p:spPr>
          <a:xfrm>
            <a:off x="6969707" y="2473140"/>
            <a:ext cx="3876198" cy="3439952"/>
          </a:xfrm>
          <a:prstGeom prst="rect">
            <a:avLst/>
          </a:prstGeom>
        </p:spPr>
      </p:pic>
      <p:sp>
        <p:nvSpPr>
          <p:cNvPr id="10" name="Miliary tuberculosis"/>
          <p:cNvSpPr txBox="1">
            <a:spLocks noGrp="1"/>
          </p:cNvSpPr>
          <p:nvPr>
            <p:ph type="title"/>
          </p:nvPr>
        </p:nvSpPr>
        <p:spPr>
          <a:xfrm>
            <a:off x="1270000" y="749300"/>
            <a:ext cx="8977822" cy="1416404"/>
          </a:xfrm>
          <a:prstGeom prst="rect">
            <a:avLst/>
          </a:prstGeom>
        </p:spPr>
        <p:txBody>
          <a:bodyPr/>
          <a:lstStyle/>
          <a:p>
            <a:r>
              <a:t>Miliary tuberculosis</a:t>
            </a:r>
          </a:p>
        </p:txBody>
      </p:sp>
      <p:sp>
        <p:nvSpPr>
          <p:cNvPr id="11" name="All forms of progressive widely disseminated hematogenous TB even if the classical pathologic or radiologic finding are absent.…"/>
          <p:cNvSpPr txBox="1">
            <a:spLocks/>
          </p:cNvSpPr>
          <p:nvPr/>
        </p:nvSpPr>
        <p:spPr>
          <a:xfrm>
            <a:off x="691726" y="2458123"/>
            <a:ext cx="5537623" cy="3146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i="0"/>
            </a:pPr>
            <a:r>
              <a:rPr lang="en-US" dirty="0" smtClean="0"/>
              <a:t>All forms of progressive widely disseminated </a:t>
            </a:r>
            <a:r>
              <a:rPr lang="en-US" dirty="0" err="1" smtClean="0"/>
              <a:t>hematogenous</a:t>
            </a:r>
            <a:r>
              <a:rPr lang="en-US" dirty="0" smtClean="0"/>
              <a:t> TB even if the classical pathologic or radiologic finding are absent.</a:t>
            </a:r>
          </a:p>
          <a:p>
            <a:pPr marL="0" indent="0">
              <a:buFont typeface="Arial" panose="020B0604020202020204" pitchFamily="34" charset="0"/>
              <a:buNone/>
              <a:defRPr i="0"/>
            </a:pPr>
            <a:r>
              <a:rPr lang="en-US" dirty="0" smtClean="0"/>
              <a:t>1.progressive primary disease </a:t>
            </a:r>
          </a:p>
          <a:p>
            <a:pPr marL="0" indent="0">
              <a:buFont typeface="Arial" panose="020B0604020202020204" pitchFamily="34" charset="0"/>
              <a:buNone/>
              <a:defRPr i="0"/>
            </a:pPr>
            <a:r>
              <a:rPr lang="en-US" dirty="0" smtClean="0"/>
              <a:t>2. Reactivation of a late focus</a:t>
            </a:r>
            <a:endParaRPr lang="en-US" dirty="0"/>
          </a:p>
        </p:txBody>
      </p:sp>
    </p:spTree>
    <p:extLst>
      <p:ext uri="{BB962C8B-B14F-4D97-AF65-F5344CB8AC3E}">
        <p14:creationId xmlns:p14="http://schemas.microsoft.com/office/powerpoint/2010/main" val="2863705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Treatment"/>
          <p:cNvSpPr txBox="1">
            <a:spLocks noGrp="1"/>
          </p:cNvSpPr>
          <p:nvPr>
            <p:ph type="title"/>
          </p:nvPr>
        </p:nvSpPr>
        <p:spPr>
          <a:xfrm>
            <a:off x="1327151" y="67639"/>
            <a:ext cx="7816850" cy="1401680"/>
          </a:xfrm>
          <a:prstGeom prst="rect">
            <a:avLst/>
          </a:prstGeom>
        </p:spPr>
        <p:txBody>
          <a:bodyPr/>
          <a:lstStyle/>
          <a:p>
            <a:r>
              <a:rPr dirty="0"/>
              <a:t>Treatment</a:t>
            </a:r>
          </a:p>
        </p:txBody>
      </p:sp>
      <p:graphicFrame>
        <p:nvGraphicFramePr>
          <p:cNvPr id="10" name="Table"/>
          <p:cNvGraphicFramePr/>
          <p:nvPr>
            <p:extLst>
              <p:ext uri="{D42A27DB-BD31-4B8C-83A1-F6EECF244321}">
                <p14:modId xmlns:p14="http://schemas.microsoft.com/office/powerpoint/2010/main" val="2727745930"/>
              </p:ext>
            </p:extLst>
          </p:nvPr>
        </p:nvGraphicFramePr>
        <p:xfrm>
          <a:off x="1613635" y="1337266"/>
          <a:ext cx="7397016" cy="4575826"/>
        </p:xfrm>
        <a:graphic>
          <a:graphicData uri="http://schemas.openxmlformats.org/drawingml/2006/table">
            <a:tbl>
              <a:tblPr firstRow="1" firstCol="1" lastRow="1"/>
              <a:tblGrid>
                <a:gridCol w="1849254">
                  <a:extLst>
                    <a:ext uri="{9D8B030D-6E8A-4147-A177-3AD203B41FA5}">
                      <a16:colId xmlns:a16="http://schemas.microsoft.com/office/drawing/2014/main" val="20000"/>
                    </a:ext>
                  </a:extLst>
                </a:gridCol>
                <a:gridCol w="1849254">
                  <a:extLst>
                    <a:ext uri="{9D8B030D-6E8A-4147-A177-3AD203B41FA5}">
                      <a16:colId xmlns:a16="http://schemas.microsoft.com/office/drawing/2014/main" val="20001"/>
                    </a:ext>
                  </a:extLst>
                </a:gridCol>
                <a:gridCol w="1849254">
                  <a:extLst>
                    <a:ext uri="{9D8B030D-6E8A-4147-A177-3AD203B41FA5}">
                      <a16:colId xmlns:a16="http://schemas.microsoft.com/office/drawing/2014/main" val="20002"/>
                    </a:ext>
                  </a:extLst>
                </a:gridCol>
                <a:gridCol w="1849254">
                  <a:extLst>
                    <a:ext uri="{9D8B030D-6E8A-4147-A177-3AD203B41FA5}">
                      <a16:colId xmlns:a16="http://schemas.microsoft.com/office/drawing/2014/main" val="20003"/>
                    </a:ext>
                  </a:extLst>
                </a:gridCol>
              </a:tblGrid>
              <a:tr h="894853">
                <a:tc>
                  <a:txBody>
                    <a:bodyPr/>
                    <a:lstStyle/>
                    <a:p>
                      <a:pPr>
                        <a:defRPr sz="3000">
                          <a:effectLst/>
                          <a:sym typeface="Hoefler Text"/>
                        </a:defRPr>
                      </a:pPr>
                      <a:endParaRPr sz="2000" dirty="0"/>
                    </a:p>
                  </a:txBody>
                  <a:tcPr marL="34359" marR="34359" marT="34359" marB="34359" anchor="ctr" horzOverflow="overflow">
                    <a:lnL w="12700">
                      <a:solidFill>
                        <a:srgbClr val="5A5950"/>
                      </a:solidFill>
                      <a:miter lim="400000"/>
                    </a:lnL>
                    <a:blipFill rotWithShape="1">
                      <a:blip r:embed="rId7"/>
                      <a:srcRect/>
                      <a:tile tx="0" ty="0" sx="100000" sy="100000" flip="none" algn="tl"/>
                    </a:blipFill>
                  </a:tcPr>
                </a:tc>
                <a:tc>
                  <a:txBody>
                    <a:bodyPr/>
                    <a:lstStyle/>
                    <a:p>
                      <a:pPr>
                        <a:defRPr sz="3000">
                          <a:effectLst/>
                          <a:sym typeface="Hoefler Text"/>
                        </a:defRPr>
                      </a:pPr>
                      <a:endParaRPr sz="2000"/>
                    </a:p>
                  </a:txBody>
                  <a:tcPr marL="34359" marR="34359" marT="34359" marB="34359" anchor="ctr" horzOverflow="overflow">
                    <a:blipFill rotWithShape="1">
                      <a:blip r:embed="rId7"/>
                      <a:srcRect/>
                      <a:tile tx="0" ty="0" sx="100000" sy="100000" flip="none" algn="tl"/>
                    </a:blipFill>
                  </a:tcPr>
                </a:tc>
                <a:tc>
                  <a:txBody>
                    <a:bodyPr/>
                    <a:lstStyle/>
                    <a:p>
                      <a:pPr>
                        <a:defRPr sz="3000">
                          <a:effectLst/>
                          <a:sym typeface="Hoefler Text"/>
                        </a:defRPr>
                      </a:pPr>
                      <a:endParaRPr sz="2000"/>
                    </a:p>
                  </a:txBody>
                  <a:tcPr marL="34359" marR="34359" marT="34359" marB="34359" anchor="ctr" horzOverflow="overflow">
                    <a:blipFill rotWithShape="1">
                      <a:blip r:embed="rId7"/>
                      <a:srcRect/>
                      <a:tile tx="0" ty="0" sx="100000" sy="100000" flip="none" algn="tl"/>
                    </a:blipFill>
                  </a:tcPr>
                </a:tc>
                <a:tc>
                  <a:txBody>
                    <a:bodyPr/>
                    <a:lstStyle/>
                    <a:p>
                      <a:pPr>
                        <a:defRPr sz="3000">
                          <a:effectLst/>
                          <a:sym typeface="Hoefler Text"/>
                        </a:defRPr>
                      </a:pPr>
                      <a:endParaRPr sz="2000"/>
                    </a:p>
                  </a:txBody>
                  <a:tcPr marL="34359" marR="34359" marT="34359" marB="34359" anchor="ctr" horzOverflow="overflow">
                    <a:lnR w="12700">
                      <a:solidFill>
                        <a:srgbClr val="5A5950"/>
                      </a:solidFill>
                      <a:miter lim="400000"/>
                    </a:lnR>
                    <a:blipFill rotWithShape="1">
                      <a:blip r:embed="rId7"/>
                      <a:srcRect/>
                      <a:tile tx="0" ty="0" sx="100000" sy="100000" flip="none" algn="tl"/>
                    </a:blipFill>
                  </a:tcPr>
                </a:tc>
                <a:extLst>
                  <a:ext uri="{0D108BD9-81ED-4DB2-BD59-A6C34878D82A}">
                    <a16:rowId xmlns:a16="http://schemas.microsoft.com/office/drawing/2014/main" val="10000"/>
                  </a:ext>
                </a:extLst>
              </a:tr>
              <a:tr h="894853">
                <a:tc>
                  <a:txBody>
                    <a:bodyPr/>
                    <a:lstStyle/>
                    <a:p>
                      <a:pPr>
                        <a:defRPr sz="1800">
                          <a:solidFill>
                            <a:srgbClr val="000000"/>
                          </a:solidFill>
                          <a:effectLst/>
                        </a:defRPr>
                      </a:pPr>
                      <a:r>
                        <a:rPr sz="2000">
                          <a:solidFill>
                            <a:srgbClr val="F3F1DF"/>
                          </a:solidFill>
                          <a:sym typeface="Hoefler Text"/>
                        </a:rPr>
                        <a:t>Intensive phase</a:t>
                      </a:r>
                    </a:p>
                  </a:txBody>
                  <a:tcPr marL="34359" marR="34359" marT="34359" marB="34359" anchor="ctr" horzOverflow="overflow">
                    <a:blipFill rotWithShape="1">
                      <a:blip r:embed="rId8"/>
                      <a:srcRect/>
                      <a:tile tx="0" ty="0" sx="100000" sy="100000" flip="none" algn="tl"/>
                    </a:blipFill>
                  </a:tcPr>
                </a:tc>
                <a:tc>
                  <a:txBody>
                    <a:bodyPr/>
                    <a:lstStyle/>
                    <a:p>
                      <a:pPr defTabSz="914400">
                        <a:tabLst>
                          <a:tab pos="1168400" algn="l"/>
                        </a:tabLst>
                        <a:defRPr sz="1800">
                          <a:solidFill>
                            <a:srgbClr val="000000"/>
                          </a:solidFill>
                          <a:effectLst/>
                        </a:defRPr>
                      </a:pPr>
                      <a:r>
                        <a:rPr sz="2000">
                          <a:solidFill>
                            <a:srgbClr val="6D6A67"/>
                          </a:solidFill>
                          <a:sym typeface="Hoefler Text"/>
                        </a:rPr>
                        <a:t>INH,RIF,PZA</a:t>
                      </a:r>
                    </a:p>
                  </a:txBody>
                  <a:tcPr marL="34359" marR="34359" marT="34359" marB="34359" anchor="ctr" horzOverflow="overflow"/>
                </a:tc>
                <a:tc>
                  <a:txBody>
                    <a:bodyPr/>
                    <a:lstStyle/>
                    <a:p>
                      <a:pPr defTabSz="914400">
                        <a:tabLst>
                          <a:tab pos="1168400" algn="l"/>
                        </a:tabLst>
                        <a:defRPr sz="1800">
                          <a:solidFill>
                            <a:srgbClr val="000000"/>
                          </a:solidFill>
                          <a:effectLst/>
                        </a:defRPr>
                      </a:pPr>
                      <a:r>
                        <a:rPr sz="2000">
                          <a:solidFill>
                            <a:srgbClr val="6D6A67"/>
                          </a:solidFill>
                          <a:sym typeface="Hoefler Text"/>
                        </a:rPr>
                        <a:t>EMB</a:t>
                      </a:r>
                    </a:p>
                  </a:txBody>
                  <a:tcPr marL="34359" marR="34359" marT="34359" marB="34359" anchor="ctr" horzOverflow="overflow"/>
                </a:tc>
                <a:tc>
                  <a:txBody>
                    <a:bodyPr/>
                    <a:lstStyle/>
                    <a:p>
                      <a:pPr defTabSz="914400">
                        <a:tabLst>
                          <a:tab pos="1168400" algn="l"/>
                        </a:tabLst>
                        <a:defRPr sz="1800">
                          <a:solidFill>
                            <a:srgbClr val="000000"/>
                          </a:solidFill>
                          <a:effectLst/>
                        </a:defRPr>
                      </a:pPr>
                      <a:r>
                        <a:rPr sz="2000">
                          <a:solidFill>
                            <a:srgbClr val="6D6A67"/>
                          </a:solidFill>
                          <a:sym typeface="Hoefler Text"/>
                        </a:rPr>
                        <a:t>2 months </a:t>
                      </a:r>
                    </a:p>
                  </a:txBody>
                  <a:tcPr marL="34359" marR="34359" marT="34359" marB="34359" anchor="ctr" horzOverflow="overflow">
                    <a:lnR w="12700">
                      <a:solidFill>
                        <a:srgbClr val="5A5950"/>
                      </a:solidFill>
                      <a:miter lim="400000"/>
                    </a:lnR>
                  </a:tcPr>
                </a:tc>
                <a:extLst>
                  <a:ext uri="{0D108BD9-81ED-4DB2-BD59-A6C34878D82A}">
                    <a16:rowId xmlns:a16="http://schemas.microsoft.com/office/drawing/2014/main" val="10001"/>
                  </a:ext>
                </a:extLst>
              </a:tr>
              <a:tr h="894853">
                <a:tc>
                  <a:txBody>
                    <a:bodyPr/>
                    <a:lstStyle/>
                    <a:p>
                      <a:pPr>
                        <a:defRPr sz="1800">
                          <a:solidFill>
                            <a:srgbClr val="000000"/>
                          </a:solidFill>
                          <a:effectLst/>
                        </a:defRPr>
                      </a:pPr>
                      <a:r>
                        <a:rPr sz="2000" dirty="0">
                          <a:solidFill>
                            <a:srgbClr val="F3F1DF"/>
                          </a:solidFill>
                          <a:sym typeface="Hoefler Text"/>
                        </a:rPr>
                        <a:t>Continuation phase</a:t>
                      </a:r>
                    </a:p>
                  </a:txBody>
                  <a:tcPr marL="34359" marR="34359" marT="34359" marB="34359" anchor="ctr" horzOverflow="overflow">
                    <a:blipFill rotWithShape="1">
                      <a:blip r:embed="rId8"/>
                      <a:srcRect/>
                      <a:tile tx="0" ty="0" sx="100000" sy="100000" flip="none" algn="tl"/>
                    </a:blipFill>
                  </a:tcPr>
                </a:tc>
                <a:tc>
                  <a:txBody>
                    <a:bodyPr/>
                    <a:lstStyle/>
                    <a:p>
                      <a:pPr defTabSz="914400">
                        <a:tabLst>
                          <a:tab pos="1168400" algn="l"/>
                        </a:tabLst>
                        <a:defRPr sz="1800">
                          <a:solidFill>
                            <a:srgbClr val="000000"/>
                          </a:solidFill>
                          <a:effectLst/>
                        </a:defRPr>
                      </a:pPr>
                      <a:r>
                        <a:rPr sz="2000">
                          <a:solidFill>
                            <a:srgbClr val="6D6A67"/>
                          </a:solidFill>
                          <a:sym typeface="Hoefler Text"/>
                        </a:rPr>
                        <a:t>INH,RIF</a:t>
                      </a:r>
                    </a:p>
                  </a:txBody>
                  <a:tcPr marL="34359" marR="34359" marT="34359" marB="34359" anchor="ctr" horzOverflow="overflow"/>
                </a:tc>
                <a:tc>
                  <a:txBody>
                    <a:bodyPr/>
                    <a:lstStyle/>
                    <a:p>
                      <a:pPr defTabSz="914400">
                        <a:tabLst>
                          <a:tab pos="1168400" algn="l"/>
                        </a:tabLst>
                        <a:defRPr sz="1800">
                          <a:solidFill>
                            <a:srgbClr val="000000"/>
                          </a:solidFill>
                          <a:effectLst/>
                        </a:defRPr>
                      </a:pPr>
                      <a:r>
                        <a:rPr sz="2000">
                          <a:solidFill>
                            <a:srgbClr val="6D6A67"/>
                          </a:solidFill>
                          <a:sym typeface="Hoefler Text"/>
                        </a:rPr>
                        <a:t>9-12 months</a:t>
                      </a:r>
                    </a:p>
                  </a:txBody>
                  <a:tcPr marL="34359" marR="34359" marT="34359" marB="34359" anchor="ctr" horzOverflow="overflow"/>
                </a:tc>
                <a:tc>
                  <a:txBody>
                    <a:bodyPr/>
                    <a:lstStyle/>
                    <a:p>
                      <a:pPr defTabSz="914400">
                        <a:tabLst>
                          <a:tab pos="1168400" algn="l"/>
                        </a:tabLst>
                        <a:defRPr sz="3000">
                          <a:effectLst/>
                          <a:sym typeface="Hoefler Text"/>
                        </a:defRPr>
                      </a:pPr>
                      <a:endParaRPr sz="2000"/>
                    </a:p>
                  </a:txBody>
                  <a:tcPr marL="34359" marR="34359" marT="34359" marB="34359" anchor="ctr" horzOverflow="overflow">
                    <a:lnR w="12700">
                      <a:solidFill>
                        <a:srgbClr val="5A5950"/>
                      </a:solidFill>
                      <a:miter lim="400000"/>
                    </a:lnR>
                  </a:tcPr>
                </a:tc>
                <a:extLst>
                  <a:ext uri="{0D108BD9-81ED-4DB2-BD59-A6C34878D82A}">
                    <a16:rowId xmlns:a16="http://schemas.microsoft.com/office/drawing/2014/main" val="10002"/>
                  </a:ext>
                </a:extLst>
              </a:tr>
              <a:tr h="996414">
                <a:tc>
                  <a:txBody>
                    <a:bodyPr/>
                    <a:lstStyle/>
                    <a:p>
                      <a:pPr>
                        <a:defRPr sz="1800">
                          <a:solidFill>
                            <a:srgbClr val="000000"/>
                          </a:solidFill>
                          <a:effectLst/>
                        </a:defRPr>
                      </a:pPr>
                      <a:r>
                        <a:rPr sz="2000">
                          <a:solidFill>
                            <a:srgbClr val="F3F1DF"/>
                          </a:solidFill>
                          <a:sym typeface="Hoefler Text"/>
                        </a:rPr>
                        <a:t>Anti-TB chemotherapy regiment</a:t>
                      </a:r>
                    </a:p>
                  </a:txBody>
                  <a:tcPr marL="34359" marR="34359" marT="34359" marB="34359" anchor="ctr" horzOverflow="overflow">
                    <a:blipFill rotWithShape="1">
                      <a:blip r:embed="rId8"/>
                      <a:srcRect/>
                      <a:tile tx="0" ty="0" sx="100000" sy="100000" flip="none" algn="tl"/>
                    </a:blipFill>
                  </a:tcPr>
                </a:tc>
                <a:tc>
                  <a:txBody>
                    <a:bodyPr/>
                    <a:lstStyle/>
                    <a:p>
                      <a:pPr defTabSz="914400">
                        <a:tabLst>
                          <a:tab pos="1168400" algn="l"/>
                        </a:tabLst>
                        <a:defRPr sz="1800">
                          <a:solidFill>
                            <a:srgbClr val="000000"/>
                          </a:solidFill>
                          <a:effectLst/>
                        </a:defRPr>
                      </a:pPr>
                      <a:r>
                        <a:rPr sz="2000">
                          <a:solidFill>
                            <a:srgbClr val="6D6A67"/>
                          </a:solidFill>
                          <a:sym typeface="Hoefler Text"/>
                        </a:rPr>
                        <a:t>INH,RIF</a:t>
                      </a:r>
                    </a:p>
                  </a:txBody>
                  <a:tcPr marL="34359" marR="34359" marT="34359" marB="34359" anchor="ctr" horzOverflow="overflow"/>
                </a:tc>
                <a:tc>
                  <a:txBody>
                    <a:bodyPr/>
                    <a:lstStyle/>
                    <a:p>
                      <a:pPr defTabSz="914400">
                        <a:tabLst>
                          <a:tab pos="1168400" algn="l"/>
                        </a:tabLst>
                        <a:defRPr sz="1800">
                          <a:solidFill>
                            <a:srgbClr val="000000"/>
                          </a:solidFill>
                          <a:effectLst/>
                        </a:defRPr>
                      </a:pPr>
                      <a:r>
                        <a:rPr sz="2000">
                          <a:solidFill>
                            <a:srgbClr val="6D6A67"/>
                          </a:solidFill>
                          <a:sym typeface="Hoefler Text"/>
                        </a:rPr>
                        <a:t>18 months</a:t>
                      </a:r>
                    </a:p>
                  </a:txBody>
                  <a:tcPr marL="34359" marR="34359" marT="34359" marB="34359" anchor="ctr" horzOverflow="overflow"/>
                </a:tc>
                <a:tc>
                  <a:txBody>
                    <a:bodyPr/>
                    <a:lstStyle/>
                    <a:p>
                      <a:pPr defTabSz="914400">
                        <a:tabLst>
                          <a:tab pos="1168400" algn="l"/>
                        </a:tabLst>
                        <a:defRPr sz="3000">
                          <a:effectLst/>
                          <a:sym typeface="Hoefler Text"/>
                        </a:defRPr>
                      </a:pPr>
                      <a:endParaRPr sz="2000" dirty="0"/>
                    </a:p>
                  </a:txBody>
                  <a:tcPr marL="34359" marR="34359" marT="34359" marB="34359" anchor="ctr" horzOverflow="overflow">
                    <a:lnR w="12700">
                      <a:solidFill>
                        <a:srgbClr val="5A5950"/>
                      </a:solidFill>
                      <a:miter lim="400000"/>
                    </a:lnR>
                  </a:tcPr>
                </a:tc>
                <a:extLst>
                  <a:ext uri="{0D108BD9-81ED-4DB2-BD59-A6C34878D82A}">
                    <a16:rowId xmlns:a16="http://schemas.microsoft.com/office/drawing/2014/main" val="10003"/>
                  </a:ext>
                </a:extLst>
              </a:tr>
              <a:tr h="894853">
                <a:tc>
                  <a:txBody>
                    <a:bodyPr/>
                    <a:lstStyle/>
                    <a:p>
                      <a:pPr>
                        <a:defRPr sz="3000">
                          <a:effectLst/>
                          <a:sym typeface="Hoefler Text"/>
                        </a:defRPr>
                      </a:pPr>
                      <a:endParaRPr sz="2000"/>
                    </a:p>
                  </a:txBody>
                  <a:tcPr marL="34359" marR="34359" marT="34359" marB="34359" anchor="ctr" horzOverflow="overflow">
                    <a:lnL w="12700">
                      <a:solidFill>
                        <a:srgbClr val="5A5950"/>
                      </a:solidFill>
                      <a:miter lim="400000"/>
                    </a:lnL>
                    <a:blipFill rotWithShape="1">
                      <a:blip r:embed="rId7"/>
                      <a:srcRect/>
                      <a:tile tx="0" ty="0" sx="100000" sy="100000" flip="none" algn="tl"/>
                    </a:blipFill>
                  </a:tcPr>
                </a:tc>
                <a:tc>
                  <a:txBody>
                    <a:bodyPr/>
                    <a:lstStyle/>
                    <a:p>
                      <a:pPr>
                        <a:defRPr sz="3000">
                          <a:effectLst/>
                          <a:sym typeface="Hoefler Text"/>
                        </a:defRPr>
                      </a:pPr>
                      <a:endParaRPr sz="2000"/>
                    </a:p>
                  </a:txBody>
                  <a:tcPr marL="34359" marR="34359" marT="34359" marB="34359" anchor="ctr" horzOverflow="overflow">
                    <a:blipFill rotWithShape="1">
                      <a:blip r:embed="rId7"/>
                      <a:srcRect/>
                      <a:tile tx="0" ty="0" sx="100000" sy="100000" flip="none" algn="tl"/>
                    </a:blipFill>
                  </a:tcPr>
                </a:tc>
                <a:tc>
                  <a:txBody>
                    <a:bodyPr/>
                    <a:lstStyle/>
                    <a:p>
                      <a:pPr>
                        <a:defRPr sz="3000">
                          <a:effectLst/>
                          <a:sym typeface="Hoefler Text"/>
                        </a:defRPr>
                      </a:pPr>
                      <a:endParaRPr sz="2000"/>
                    </a:p>
                  </a:txBody>
                  <a:tcPr marL="34359" marR="34359" marT="34359" marB="34359" anchor="ctr" horzOverflow="overflow">
                    <a:blipFill rotWithShape="1">
                      <a:blip r:embed="rId7"/>
                      <a:srcRect/>
                      <a:tile tx="0" ty="0" sx="100000" sy="100000" flip="none" algn="tl"/>
                    </a:blipFill>
                  </a:tcPr>
                </a:tc>
                <a:tc>
                  <a:txBody>
                    <a:bodyPr/>
                    <a:lstStyle/>
                    <a:p>
                      <a:pPr>
                        <a:defRPr sz="3000">
                          <a:effectLst/>
                          <a:sym typeface="Hoefler Text"/>
                        </a:defRPr>
                      </a:pPr>
                      <a:endParaRPr sz="2000" dirty="0"/>
                    </a:p>
                  </a:txBody>
                  <a:tcPr marL="34359" marR="34359" marT="34359" marB="34359" anchor="ctr" horzOverflow="overflow">
                    <a:lnR w="12700">
                      <a:solidFill>
                        <a:srgbClr val="5A5950"/>
                      </a:solidFill>
                      <a:miter lim="400000"/>
                    </a:lnR>
                    <a:blipFill rotWithShape="1">
                      <a:blip r:embed="rId7"/>
                      <a:srcRect/>
                      <a:tile tx="0" ty="0" sx="100000" sy="100000" flip="none" algn="tl"/>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3705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Adjunctive corticosteroids:…"/>
          <p:cNvSpPr txBox="1">
            <a:spLocks/>
          </p:cNvSpPr>
          <p:nvPr/>
        </p:nvSpPr>
        <p:spPr>
          <a:xfrm>
            <a:off x="869950" y="465443"/>
            <a:ext cx="10022487" cy="5447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Adjunctive corticosteroids: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       </a:t>
            </a:r>
          </a:p>
          <a:p>
            <a:pPr marL="0" indent="0">
              <a:buFont typeface="Arial" panose="020B0604020202020204" pitchFamily="34" charset="0"/>
              <a:buNone/>
            </a:pPr>
            <a:r>
              <a:rPr lang="en-US" dirty="0" smtClean="0"/>
              <a:t>     Dexamethasone</a:t>
            </a:r>
          </a:p>
          <a:p>
            <a:pPr marL="0" indent="0">
              <a:buFont typeface="Arial" panose="020B0604020202020204" pitchFamily="34" charset="0"/>
              <a:buNone/>
            </a:pPr>
            <a:r>
              <a:rPr lang="en-US" dirty="0" smtClean="0"/>
              <a:t>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r>
              <a:rPr lang="en-US" dirty="0" err="1" smtClean="0"/>
              <a:t>Perdnisolone;Adult</a:t>
            </a:r>
            <a:r>
              <a:rPr lang="en-US" dirty="0" smtClean="0"/>
              <a:t> 60mg/day</a:t>
            </a:r>
          </a:p>
          <a:p>
            <a:pPr marL="0" indent="0">
              <a:buFont typeface="Arial" panose="020B0604020202020204" pitchFamily="34" charset="0"/>
              <a:buNone/>
            </a:pPr>
            <a:r>
              <a:rPr lang="en-US" dirty="0" smtClean="0"/>
              <a:t>                      Child 2-4mg/kg/day</a:t>
            </a:r>
            <a:endParaRPr lang="en-US" dirty="0"/>
          </a:p>
        </p:txBody>
      </p:sp>
      <p:sp>
        <p:nvSpPr>
          <p:cNvPr id="10" name="25mg&gt;…"/>
          <p:cNvSpPr/>
          <p:nvPr/>
        </p:nvSpPr>
        <p:spPr>
          <a:xfrm>
            <a:off x="4095750" y="604764"/>
            <a:ext cx="3066262" cy="16431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005" y="14015"/>
                </a:lnTo>
                <a:cubicBezTo>
                  <a:pt x="5089" y="12581"/>
                  <a:pt x="4554" y="10852"/>
                  <a:pt x="4554" y="8993"/>
                </a:cubicBezTo>
                <a:cubicBezTo>
                  <a:pt x="4554" y="4025"/>
                  <a:pt x="8370" y="0"/>
                  <a:pt x="13077" y="0"/>
                </a:cubicBezTo>
                <a:cubicBezTo>
                  <a:pt x="17784" y="0"/>
                  <a:pt x="21600" y="4025"/>
                  <a:pt x="21600" y="8993"/>
                </a:cubicBezTo>
                <a:cubicBezTo>
                  <a:pt x="21600" y="13960"/>
                  <a:pt x="17784" y="17989"/>
                  <a:pt x="13077" y="17989"/>
                </a:cubicBezTo>
                <a:cubicBezTo>
                  <a:pt x="11104" y="17989"/>
                  <a:pt x="9294" y="17273"/>
                  <a:pt x="7849" y="16086"/>
                </a:cubicBezTo>
                <a:lnTo>
                  <a:pt x="0" y="21600"/>
                </a:lnTo>
                <a:close/>
              </a:path>
            </a:pathLst>
          </a:custGeom>
          <a:blipFill>
            <a:blip r:embed="rId7"/>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a:defRPr sz="3200" i="0">
                <a:solidFill>
                  <a:srgbClr val="F3F1DF"/>
                </a:solidFill>
                <a:effectLst/>
              </a:defRPr>
            </a:pPr>
            <a:r>
              <a:rPr sz="2000" dirty="0"/>
              <a:t>25mg&gt;</a:t>
            </a:r>
          </a:p>
          <a:p>
            <a:pPr algn="ctr">
              <a:defRPr sz="3200" i="0">
                <a:solidFill>
                  <a:srgbClr val="F3F1DF"/>
                </a:solidFill>
                <a:effectLst/>
              </a:defRPr>
            </a:pPr>
            <a:r>
              <a:rPr sz="2000" dirty="0"/>
              <a:t>8mg/day</a:t>
            </a:r>
          </a:p>
        </p:txBody>
      </p:sp>
      <p:sp>
        <p:nvSpPr>
          <p:cNvPr id="11" name="25mg&lt;…"/>
          <p:cNvSpPr/>
          <p:nvPr/>
        </p:nvSpPr>
        <p:spPr>
          <a:xfrm>
            <a:off x="7085810" y="1122204"/>
            <a:ext cx="2115340" cy="1584526"/>
          </a:xfrm>
          <a:prstGeom prst="wedgeEllipseCallout">
            <a:avLst>
              <a:gd name="adj1" fmla="val -209255"/>
              <a:gd name="adj2" fmla="val 29254"/>
            </a:avLst>
          </a:prstGeom>
          <a:blipFill>
            <a:blip r:embed="rId7"/>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i="0">
                <a:solidFill>
                  <a:srgbClr val="F3F1DF"/>
                </a:solidFill>
                <a:effectLst/>
              </a:defRPr>
            </a:pPr>
            <a:r>
              <a:rPr sz="2000" dirty="0"/>
              <a:t>25mg&lt;</a:t>
            </a:r>
          </a:p>
          <a:p>
            <a:pPr>
              <a:defRPr sz="3200" i="0">
                <a:solidFill>
                  <a:srgbClr val="F3F1DF"/>
                </a:solidFill>
                <a:effectLst/>
              </a:defRPr>
            </a:pPr>
            <a:r>
              <a:rPr sz="2000" dirty="0"/>
              <a:t>12mg/day</a:t>
            </a:r>
          </a:p>
        </p:txBody>
      </p:sp>
    </p:spTree>
    <p:extLst>
      <p:ext uri="{BB962C8B-B14F-4D97-AF65-F5344CB8AC3E}">
        <p14:creationId xmlns:p14="http://schemas.microsoft.com/office/powerpoint/2010/main" val="2863705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12" name="Our patient was immediately treated with INH,RIF,EMB,PZA and vitamin B6 .After 21 days he became afebrile ,general condition and compression headache improved better. The patient was discharge fron hospital after 21  days and treatment was continued by INH and RIF for one year."/>
          <p:cNvSpPr txBox="1">
            <a:spLocks/>
          </p:cNvSpPr>
          <p:nvPr/>
        </p:nvSpPr>
        <p:spPr>
          <a:xfrm>
            <a:off x="1270000" y="825500"/>
            <a:ext cx="8674101" cy="5087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smtClean="0"/>
              <a:t>Our patient was immediately treated with INH,RIF,EMB,PZA and vitamin B6 .After 21 days he became afebrile ,general condition and compression headache improved better. The patient was discharge </a:t>
            </a:r>
            <a:r>
              <a:rPr lang="en-US" dirty="0" err="1" smtClean="0"/>
              <a:t>fron</a:t>
            </a:r>
            <a:r>
              <a:rPr lang="en-US" dirty="0" smtClean="0"/>
              <a:t> hospital after 21  days and treatment was continued by INH and RIF for one year.</a:t>
            </a:r>
            <a:endParaRPr lang="en-US" dirty="0"/>
          </a:p>
        </p:txBody>
      </p:sp>
    </p:spTree>
    <p:extLst>
      <p:ext uri="{BB962C8B-B14F-4D97-AF65-F5344CB8AC3E}">
        <p14:creationId xmlns:p14="http://schemas.microsoft.com/office/powerpoint/2010/main" val="286370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10" name="C8785E94-A051-4CD8-9DFC-6E495045736C-L0-001.jpeg" descr="C8785E94-A051-4CD8-9DFC-6E495045736C-L0-001.jpeg"/>
          <p:cNvPicPr>
            <a:picLocks/>
          </p:cNvPicPr>
          <p:nvPr/>
        </p:nvPicPr>
        <p:blipFill>
          <a:blip r:embed="rId7">
            <a:extLst/>
          </a:blip>
          <a:stretch>
            <a:fillRect/>
          </a:stretch>
        </p:blipFill>
        <p:spPr>
          <a:xfrm>
            <a:off x="2031024" y="1695450"/>
            <a:ext cx="6293826" cy="3754338"/>
          </a:xfrm>
          <a:prstGeom prst="rect">
            <a:avLst/>
          </a:prstGeom>
        </p:spPr>
      </p:pic>
      <p:sp>
        <p:nvSpPr>
          <p:cNvPr id="11" name="Classification of headache disorders"/>
          <p:cNvSpPr txBox="1">
            <a:spLocks/>
          </p:cNvSpPr>
          <p:nvPr/>
        </p:nvSpPr>
        <p:spPr>
          <a:xfrm>
            <a:off x="1388148" y="359238"/>
            <a:ext cx="6774822" cy="854693"/>
          </a:xfrm>
          <a:prstGeom prst="rect">
            <a:avLst/>
          </a:prstGeom>
        </p:spPr>
        <p:txBody>
          <a:bodyPr vert="horz" lIns="91440" tIns="45720" rIns="91440" bIns="45720" rtlCol="0" anchor="ctr">
            <a:normAutofit fontScale="62500" lnSpcReduction="20000"/>
          </a:bodyPr>
          <a:lstStyle>
            <a:lvl1pPr algn="l" defTabSz="461518" rtl="0" eaLnBrk="1" latinLnBrk="0" hangingPunct="1">
              <a:lnSpc>
                <a:spcPct val="90000"/>
              </a:lnSpc>
              <a:spcBef>
                <a:spcPct val="0"/>
              </a:spcBef>
              <a:buNone/>
              <a:defRPr sz="5372" kern="1200">
                <a:solidFill>
                  <a:schemeClr val="tx1"/>
                </a:solidFill>
                <a:effectLst>
                  <a:outerShdw blurRad="10033" dist="10033" dir="16200000" rotWithShape="0">
                    <a:srgbClr val="000000">
                      <a:alpha val="50000"/>
                    </a:srgbClr>
                  </a:outerShdw>
                </a:effectLst>
                <a:latin typeface="+mj-lt"/>
                <a:ea typeface="+mj-ea"/>
                <a:cs typeface="+mj-cs"/>
              </a:defRPr>
            </a:lvl1pPr>
          </a:lstStyle>
          <a:p>
            <a:r>
              <a:rPr lang="en-US" dirty="0" smtClean="0"/>
              <a:t>Classification of headache disorders</a:t>
            </a:r>
            <a:endParaRPr lang="en-US" dirty="0"/>
          </a:p>
        </p:txBody>
      </p:sp>
      <p:sp>
        <p:nvSpPr>
          <p:cNvPr id="12" name="Arrow"/>
          <p:cNvSpPr/>
          <p:nvPr/>
        </p:nvSpPr>
        <p:spPr>
          <a:xfrm>
            <a:off x="6573622" y="4156299"/>
            <a:ext cx="2408498" cy="227174"/>
          </a:xfrm>
          <a:custGeom>
            <a:avLst/>
            <a:gdLst/>
            <a:ahLst/>
            <a:cxnLst>
              <a:cxn ang="0">
                <a:pos x="wd2" y="hd2"/>
              </a:cxn>
              <a:cxn ang="5400000">
                <a:pos x="wd2" y="hd2"/>
              </a:cxn>
              <a:cxn ang="10800000">
                <a:pos x="wd2" y="hd2"/>
              </a:cxn>
              <a:cxn ang="16200000">
                <a:pos x="wd2" y="hd2"/>
              </a:cxn>
            </a:cxnLst>
            <a:rect l="0" t="0" r="r" b="b"/>
            <a:pathLst>
              <a:path w="21600" h="21600" extrusionOk="0">
                <a:moveTo>
                  <a:pt x="13489" y="16491"/>
                </a:moveTo>
                <a:lnTo>
                  <a:pt x="13489" y="21600"/>
                </a:lnTo>
                <a:lnTo>
                  <a:pt x="0" y="10800"/>
                </a:lnTo>
                <a:lnTo>
                  <a:pt x="13489" y="0"/>
                </a:lnTo>
                <a:lnTo>
                  <a:pt x="13489" y="5109"/>
                </a:lnTo>
                <a:lnTo>
                  <a:pt x="21600" y="5109"/>
                </a:lnTo>
                <a:lnTo>
                  <a:pt x="21600" y="16491"/>
                </a:lnTo>
                <a:close/>
              </a:path>
            </a:pathLst>
          </a:custGeom>
          <a:blipFill>
            <a:blip r:embed="rId8"/>
          </a:blipFill>
          <a:ln w="12700">
            <a:miter lim="400000"/>
          </a:ln>
        </p:spPr>
        <p:txBody>
          <a:bodyPr lIns="50800" tIns="50800" rIns="50800" bIns="50800" anchor="ctr"/>
          <a:lstStyle/>
          <a:p>
            <a:pPr>
              <a:defRPr sz="3200" i="0">
                <a:solidFill>
                  <a:srgbClr val="F3F1DF"/>
                </a:solidFill>
                <a:effectLst/>
              </a:defRPr>
            </a:pPr>
            <a:endParaRPr/>
          </a:p>
        </p:txBody>
      </p:sp>
    </p:spTree>
    <p:extLst>
      <p:ext uri="{BB962C8B-B14F-4D97-AF65-F5344CB8AC3E}">
        <p14:creationId xmlns:p14="http://schemas.microsoft.com/office/powerpoint/2010/main" val="17493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grpId="0" nodeType="click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10" name="CD65B3CA-C063-439C-BBF2-06B39461711C-L0-001.jpeg" descr="CD65B3CA-C063-439C-BBF2-06B39461711C-L0-001.jpeg"/>
          <p:cNvPicPr>
            <a:picLocks/>
          </p:cNvPicPr>
          <p:nvPr/>
        </p:nvPicPr>
        <p:blipFill>
          <a:blip r:embed="rId7">
            <a:extLst/>
          </a:blip>
          <a:stretch>
            <a:fillRect/>
          </a:stretch>
        </p:blipFill>
        <p:spPr>
          <a:xfrm>
            <a:off x="1378253" y="195982"/>
            <a:ext cx="7727210" cy="5717109"/>
          </a:xfrm>
          <a:prstGeom prst="rect">
            <a:avLst/>
          </a:prstGeom>
        </p:spPr>
      </p:pic>
      <p:sp>
        <p:nvSpPr>
          <p:cNvPr id="11" name="Live in such a way that those who know you but don’t God will come to know God because they know you"/>
          <p:cNvSpPr txBox="1">
            <a:spLocks noGrp="1"/>
          </p:cNvSpPr>
          <p:nvPr>
            <p:ph type="title"/>
          </p:nvPr>
        </p:nvSpPr>
        <p:spPr>
          <a:xfrm>
            <a:off x="1551602" y="2182552"/>
            <a:ext cx="7298305" cy="1759809"/>
          </a:xfrm>
          <a:prstGeom prst="rect">
            <a:avLst/>
          </a:prstGeom>
        </p:spPr>
        <p:txBody>
          <a:bodyPr>
            <a:noAutofit/>
          </a:bodyPr>
          <a:lstStyle>
            <a:lvl1pPr defTabSz="414781">
              <a:defRPr sz="5041" i="1">
                <a:solidFill>
                  <a:srgbClr val="000000"/>
                </a:solidFill>
                <a:effectLst>
                  <a:outerShdw blurRad="18034" dist="18034" dir="16200000" rotWithShape="0">
                    <a:srgbClr val="000000">
                      <a:alpha val="34000"/>
                    </a:srgbClr>
                  </a:outerShdw>
                </a:effectLst>
              </a:defRPr>
            </a:lvl1pPr>
          </a:lstStyle>
          <a:p>
            <a:r>
              <a:rPr sz="2400" dirty="0"/>
              <a:t>Live in such a way that those who know you but don’t God will come to know God because they know you</a:t>
            </a:r>
          </a:p>
        </p:txBody>
      </p:sp>
    </p:spTree>
    <p:extLst>
      <p:ext uri="{BB962C8B-B14F-4D97-AF65-F5344CB8AC3E}">
        <p14:creationId xmlns:p14="http://schemas.microsoft.com/office/powerpoint/2010/main" val="3520286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167188" y="5445125"/>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600" b="1">
                <a:solidFill>
                  <a:prstClr val="white"/>
                </a:solidFill>
                <a:latin typeface="Arial" panose="020B0604020202020204" pitchFamily="34" charset="0"/>
              </a:rPr>
              <a:t>See the IHS website for more information</a:t>
            </a:r>
          </a:p>
          <a:p>
            <a:pPr algn="ctr" fontAlgn="base">
              <a:spcBef>
                <a:spcPct val="0"/>
              </a:spcBef>
              <a:spcAft>
                <a:spcPct val="0"/>
              </a:spcAft>
              <a:buNone/>
            </a:pPr>
            <a:r>
              <a:rPr lang="en-GB" altLang="en-US" sz="1600" b="1">
                <a:solidFill>
                  <a:prstClr val="white"/>
                </a:solidFill>
                <a:latin typeface="Arial" panose="020B0604020202020204" pitchFamily="34" charset="0"/>
              </a:rPr>
              <a:t>and to join online</a:t>
            </a:r>
          </a:p>
        </p:txBody>
      </p:sp>
      <p:sp>
        <p:nvSpPr>
          <p:cNvPr id="3075" name="TextBox 2"/>
          <p:cNvSpPr txBox="1">
            <a:spLocks noChangeArrowheads="1"/>
          </p:cNvSpPr>
          <p:nvPr/>
        </p:nvSpPr>
        <p:spPr bwMode="auto">
          <a:xfrm>
            <a:off x="4595814" y="333375"/>
            <a:ext cx="55006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2000" b="1">
                <a:solidFill>
                  <a:prstClr val="white"/>
                </a:solidFill>
                <a:latin typeface="Arial" panose="020B0604020202020204" pitchFamily="34" charset="0"/>
              </a:rPr>
              <a:t>Belong to the </a:t>
            </a:r>
          </a:p>
          <a:p>
            <a:pPr algn="ctr" fontAlgn="base">
              <a:spcBef>
                <a:spcPct val="0"/>
              </a:spcBef>
              <a:spcAft>
                <a:spcPct val="0"/>
              </a:spcAft>
              <a:buNone/>
            </a:pPr>
            <a:r>
              <a:rPr lang="en-GB" altLang="en-US" sz="2400" b="1">
                <a:solidFill>
                  <a:prstClr val="white"/>
                </a:solidFill>
                <a:latin typeface="Arial" panose="020B0604020202020204" pitchFamily="34" charset="0"/>
              </a:rPr>
              <a:t>International Headache Society (IHS)</a:t>
            </a:r>
          </a:p>
        </p:txBody>
      </p:sp>
      <p:sp>
        <p:nvSpPr>
          <p:cNvPr id="3076" name="TextBox 3"/>
          <p:cNvSpPr txBox="1">
            <a:spLocks noChangeArrowheads="1"/>
          </p:cNvSpPr>
          <p:nvPr/>
        </p:nvSpPr>
        <p:spPr bwMode="auto">
          <a:xfrm>
            <a:off x="4224338" y="4797425"/>
            <a:ext cx="628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600" b="1">
                <a:solidFill>
                  <a:srgbClr val="FFFF00"/>
                </a:solidFill>
                <a:latin typeface="Arial" panose="020B0604020202020204" pitchFamily="34" charset="0"/>
              </a:rPr>
              <a:t>Headache/neurology specialists from Iran can join </a:t>
            </a:r>
          </a:p>
          <a:p>
            <a:pPr algn="ctr" fontAlgn="base">
              <a:spcBef>
                <a:spcPct val="0"/>
              </a:spcBef>
              <a:spcAft>
                <a:spcPct val="0"/>
              </a:spcAft>
              <a:buNone/>
            </a:pPr>
            <a:r>
              <a:rPr lang="en-GB" altLang="en-US" sz="1600" b="1" u="sng">
                <a:solidFill>
                  <a:srgbClr val="FFFF00"/>
                </a:solidFill>
                <a:latin typeface="Arial" panose="020B0604020202020204" pitchFamily="34" charset="0"/>
              </a:rPr>
              <a:t>free of charge </a:t>
            </a:r>
            <a:r>
              <a:rPr lang="en-GB" altLang="en-US" sz="1600" b="1">
                <a:solidFill>
                  <a:srgbClr val="FFFF00"/>
                </a:solidFill>
                <a:latin typeface="Arial" panose="020B0604020202020204" pitchFamily="34" charset="0"/>
              </a:rPr>
              <a:t>as an Associate Member</a:t>
            </a:r>
          </a:p>
        </p:txBody>
      </p:sp>
      <p:sp>
        <p:nvSpPr>
          <p:cNvPr id="3077" name="TextBox 4"/>
          <p:cNvSpPr txBox="1">
            <a:spLocks noChangeArrowheads="1"/>
          </p:cNvSpPr>
          <p:nvPr/>
        </p:nvSpPr>
        <p:spPr bwMode="auto">
          <a:xfrm>
            <a:off x="4667250" y="1692275"/>
            <a:ext cx="600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Online access to </a:t>
            </a:r>
            <a:r>
              <a:rPr lang="en-GB" altLang="en-US" sz="1600" b="1" i="1">
                <a:solidFill>
                  <a:prstClr val="white"/>
                </a:solidFill>
                <a:latin typeface="Arial" panose="020B0604020202020204" pitchFamily="34" charset="0"/>
              </a:rPr>
              <a:t>Cephalalgia </a:t>
            </a:r>
            <a:endParaRPr lang="en-GB" altLang="en-US" sz="1100" b="1" i="1">
              <a:solidFill>
                <a:prstClr val="white"/>
              </a:solidFill>
              <a:latin typeface="Arial" panose="020B0604020202020204" pitchFamily="34" charset="0"/>
            </a:endParaRPr>
          </a:p>
          <a:p>
            <a:pPr fontAlgn="base">
              <a:spcBef>
                <a:spcPct val="0"/>
              </a:spcBef>
              <a:spcAft>
                <a:spcPct val="0"/>
              </a:spcAft>
              <a:buNone/>
            </a:pPr>
            <a:r>
              <a:rPr lang="en-GB" altLang="en-US" sz="1600" b="1">
                <a:solidFill>
                  <a:prstClr val="white"/>
                </a:solidFill>
                <a:latin typeface="Arial" panose="020B0604020202020204" pitchFamily="34" charset="0"/>
              </a:rPr>
              <a:t>Online access to </a:t>
            </a:r>
            <a:r>
              <a:rPr lang="fr-CH" altLang="en-US" sz="1600" b="1" i="1">
                <a:solidFill>
                  <a:prstClr val="white"/>
                </a:solidFill>
                <a:latin typeface="Arial" panose="020B0604020202020204" pitchFamily="34" charset="0"/>
              </a:rPr>
              <a:t>The Neuroscientist</a:t>
            </a:r>
            <a:r>
              <a:rPr lang="fr-CH" altLang="en-US" sz="1600" b="1">
                <a:solidFill>
                  <a:prstClr val="white"/>
                </a:solidFill>
                <a:latin typeface="Arial" panose="020B0604020202020204" pitchFamily="34" charset="0"/>
              </a:rPr>
              <a:t> </a:t>
            </a:r>
            <a:r>
              <a:rPr lang="en-GB" altLang="en-US" sz="1600" b="1">
                <a:solidFill>
                  <a:prstClr val="white"/>
                </a:solidFill>
                <a:latin typeface="Arial" panose="020B0604020202020204" pitchFamily="34" charset="0"/>
              </a:rPr>
              <a:t> </a:t>
            </a:r>
          </a:p>
        </p:txBody>
      </p:sp>
      <p:sp>
        <p:nvSpPr>
          <p:cNvPr id="3078" name="TextBox 5"/>
          <p:cNvSpPr txBox="1">
            <a:spLocks noChangeArrowheads="1"/>
          </p:cNvSpPr>
          <p:nvPr/>
        </p:nvSpPr>
        <p:spPr bwMode="auto">
          <a:xfrm>
            <a:off x="4667251" y="2514600"/>
            <a:ext cx="5572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Access to the IHS Online Learning Centre</a:t>
            </a:r>
          </a:p>
        </p:txBody>
      </p:sp>
      <p:sp>
        <p:nvSpPr>
          <p:cNvPr id="3079" name="TextBox 6"/>
          <p:cNvSpPr txBox="1">
            <a:spLocks noChangeArrowheads="1"/>
          </p:cNvSpPr>
          <p:nvPr/>
        </p:nvSpPr>
        <p:spPr bwMode="auto">
          <a:xfrm>
            <a:off x="4630738" y="3068639"/>
            <a:ext cx="564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Early access to IHS International Guidelines</a:t>
            </a:r>
          </a:p>
        </p:txBody>
      </p:sp>
      <p:sp>
        <p:nvSpPr>
          <p:cNvPr id="3080" name="TextBox 7"/>
          <p:cNvSpPr txBox="1">
            <a:spLocks noChangeArrowheads="1"/>
          </p:cNvSpPr>
          <p:nvPr/>
        </p:nvSpPr>
        <p:spPr bwMode="auto">
          <a:xfrm>
            <a:off x="4630739" y="3716338"/>
            <a:ext cx="6143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Benefit from key Exchange Programmes and Awards</a:t>
            </a:r>
          </a:p>
          <a:p>
            <a:pPr fontAlgn="base">
              <a:spcBef>
                <a:spcPct val="0"/>
              </a:spcBef>
              <a:spcAft>
                <a:spcPct val="0"/>
              </a:spcAft>
              <a:buNone/>
            </a:pPr>
            <a:r>
              <a:rPr lang="en-GB" altLang="en-US" sz="1100" b="1">
                <a:solidFill>
                  <a:prstClr val="white"/>
                </a:solidFill>
                <a:latin typeface="Arial" panose="020B0604020202020204" pitchFamily="34" charset="0"/>
              </a:rPr>
              <a:t>Fellowships / Scholarships</a:t>
            </a:r>
          </a:p>
          <a:p>
            <a:pPr fontAlgn="base">
              <a:spcBef>
                <a:spcPct val="0"/>
              </a:spcBef>
              <a:spcAft>
                <a:spcPct val="0"/>
              </a:spcAft>
              <a:buNone/>
            </a:pPr>
            <a:r>
              <a:rPr lang="en-GB" altLang="en-US" sz="1100" b="1">
                <a:solidFill>
                  <a:prstClr val="white"/>
                </a:solidFill>
                <a:latin typeface="Arial" panose="020B0604020202020204" pitchFamily="34" charset="0"/>
              </a:rPr>
              <a:t>Travel Grants</a:t>
            </a:r>
          </a:p>
          <a:p>
            <a:pPr fontAlgn="base">
              <a:spcBef>
                <a:spcPct val="0"/>
              </a:spcBef>
              <a:spcAft>
                <a:spcPct val="0"/>
              </a:spcAft>
              <a:buNone/>
            </a:pPr>
            <a:r>
              <a:rPr lang="en-GB" altLang="en-US" sz="1100" b="1">
                <a:solidFill>
                  <a:prstClr val="white"/>
                </a:solidFill>
                <a:latin typeface="Arial" panose="020B0604020202020204" pitchFamily="34" charset="0"/>
              </a:rPr>
              <a:t>Visiting Professors </a:t>
            </a:r>
          </a:p>
          <a:p>
            <a:pPr fontAlgn="base">
              <a:spcBef>
                <a:spcPct val="0"/>
              </a:spcBef>
              <a:spcAft>
                <a:spcPct val="0"/>
              </a:spcAft>
              <a:buNone/>
            </a:pPr>
            <a:r>
              <a:rPr lang="en-GB" altLang="en-US" sz="1100" b="1">
                <a:solidFill>
                  <a:prstClr val="white"/>
                </a:solidFill>
                <a:latin typeface="Arial" panose="020B0604020202020204" pitchFamily="34" charset="0"/>
              </a:rPr>
              <a:t>Headache Master Schools</a:t>
            </a:r>
          </a:p>
        </p:txBody>
      </p:sp>
      <p:sp>
        <p:nvSpPr>
          <p:cNvPr id="3081" name="TextBox 8"/>
          <p:cNvSpPr txBox="1">
            <a:spLocks noChangeArrowheads="1"/>
          </p:cNvSpPr>
          <p:nvPr/>
        </p:nvSpPr>
        <p:spPr bwMode="auto">
          <a:xfrm>
            <a:off x="4167189" y="6259514"/>
            <a:ext cx="6143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600" b="1" u="sng">
                <a:solidFill>
                  <a:srgbClr val="FFFF00"/>
                </a:solidFill>
                <a:latin typeface="Arial" panose="020B0604020202020204" pitchFamily="34" charset="0"/>
              </a:rPr>
              <a:t>www.ihs-headache.org</a:t>
            </a:r>
          </a:p>
        </p:txBody>
      </p:sp>
      <p:sp>
        <p:nvSpPr>
          <p:cNvPr id="3082" name="TextBox 9"/>
          <p:cNvSpPr txBox="1">
            <a:spLocks noChangeArrowheads="1"/>
          </p:cNvSpPr>
          <p:nvPr/>
        </p:nvSpPr>
        <p:spPr bwMode="auto">
          <a:xfrm>
            <a:off x="1881189" y="1143000"/>
            <a:ext cx="16224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lnSpc>
                <a:spcPct val="200000"/>
              </a:lnSpc>
              <a:spcBef>
                <a:spcPct val="0"/>
              </a:spcBef>
              <a:spcAft>
                <a:spcPct val="0"/>
              </a:spcAft>
              <a:buNone/>
            </a:pPr>
            <a:r>
              <a:rPr lang="en-GB" altLang="en-US" sz="1100">
                <a:solidFill>
                  <a:prstClr val="white"/>
                </a:solidFill>
                <a:latin typeface="Arial" panose="020B0604020202020204" pitchFamily="34" charset="0"/>
              </a:rPr>
              <a:t>To advance headache science, education and management, and promote headache awareness worldwide</a:t>
            </a:r>
            <a:r>
              <a:rPr lang="en-GB" altLang="en-US" sz="1000">
                <a:solidFill>
                  <a:prstClr val="black"/>
                </a:solidFill>
                <a:latin typeface="Arial" panose="020B0604020202020204" pitchFamily="34" charset="0"/>
              </a:rPr>
              <a:t>.</a:t>
            </a:r>
          </a:p>
        </p:txBody>
      </p:sp>
      <p:sp>
        <p:nvSpPr>
          <p:cNvPr id="3083" name="TextBox 4"/>
          <p:cNvSpPr txBox="1">
            <a:spLocks noChangeArrowheads="1"/>
          </p:cNvSpPr>
          <p:nvPr/>
        </p:nvSpPr>
        <p:spPr bwMode="auto">
          <a:xfrm>
            <a:off x="4643438" y="1290639"/>
            <a:ext cx="6000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800" b="1" i="1">
                <a:solidFill>
                  <a:srgbClr val="FFFF00"/>
                </a:solidFill>
                <a:latin typeface="Arial" panose="020B0604020202020204" pitchFamily="34" charset="0"/>
              </a:rPr>
              <a:t>Free of charge </a:t>
            </a:r>
            <a:r>
              <a:rPr lang="en-GB" altLang="en-US" sz="1800" b="1">
                <a:solidFill>
                  <a:srgbClr val="FFFF00"/>
                </a:solidFill>
                <a:latin typeface="Arial" panose="020B0604020202020204" pitchFamily="34" charset="0"/>
              </a:rPr>
              <a:t>Associate Membership</a:t>
            </a:r>
          </a:p>
        </p:txBody>
      </p:sp>
    </p:spTree>
    <p:extLst>
      <p:ext uri="{BB962C8B-B14F-4D97-AF65-F5344CB8AC3E}">
        <p14:creationId xmlns:p14="http://schemas.microsoft.com/office/powerpoint/2010/main" val="1388814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10" name="Inflammation of pain-sensitive structures produces the sever headache.…"/>
          <p:cNvSpPr txBox="1">
            <a:spLocks/>
          </p:cNvSpPr>
          <p:nvPr/>
        </p:nvSpPr>
        <p:spPr>
          <a:xfrm>
            <a:off x="1270000" y="825500"/>
            <a:ext cx="8521700" cy="4756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7"/>
              </a:buBlip>
            </a:pPr>
            <a:r>
              <a:rPr lang="en-US" smtClean="0"/>
              <a:t>Inflammation of pain-sensitive structures produces the sever headache.</a:t>
            </a:r>
          </a:p>
          <a:p>
            <a:pPr>
              <a:buFont typeface="Arial" panose="020B0604020202020204" pitchFamily="34" charset="0"/>
              <a:buBlip>
                <a:blip r:embed="rId7"/>
              </a:buBlip>
            </a:pPr>
            <a:r>
              <a:rPr lang="en-US" smtClean="0"/>
              <a:t>Headache is the most common symptom in acute bacterial meningitis (90%).</a:t>
            </a:r>
          </a:p>
          <a:p>
            <a:pPr>
              <a:buFont typeface="Arial" panose="020B0604020202020204" pitchFamily="34" charset="0"/>
              <a:buBlip>
                <a:blip r:embed="rId7"/>
              </a:buBlip>
            </a:pPr>
            <a:r>
              <a:rPr lang="en-US" smtClean="0"/>
              <a:t>Chronic meningitis due to fungal and tuberculous infection may lead to headache that may be severe and unrelenting.</a:t>
            </a:r>
            <a:endParaRPr lang="en-US" dirty="0"/>
          </a:p>
        </p:txBody>
      </p:sp>
    </p:spTree>
    <p:extLst>
      <p:ext uri="{BB962C8B-B14F-4D97-AF65-F5344CB8AC3E}">
        <p14:creationId xmlns:p14="http://schemas.microsoft.com/office/powerpoint/2010/main" val="3863804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10" name="Bacterial infection of the CNS"/>
          <p:cNvSpPr txBox="1">
            <a:spLocks noGrp="1"/>
          </p:cNvSpPr>
          <p:nvPr>
            <p:ph type="title"/>
          </p:nvPr>
        </p:nvSpPr>
        <p:spPr>
          <a:xfrm>
            <a:off x="1270000" y="749301"/>
            <a:ext cx="9200544" cy="789136"/>
          </a:xfrm>
          <a:prstGeom prst="rect">
            <a:avLst/>
          </a:prstGeom>
        </p:spPr>
        <p:txBody>
          <a:bodyPr>
            <a:normAutofit fontScale="90000"/>
          </a:bodyPr>
          <a:lstStyle>
            <a:lvl1pPr defTabSz="537463">
              <a:defRPr sz="6256">
                <a:effectLst>
                  <a:outerShdw blurRad="11684" dist="11684" dir="16200000" rotWithShape="0">
                    <a:srgbClr val="000000">
                      <a:alpha val="50000"/>
                    </a:srgbClr>
                  </a:outerShdw>
                </a:effectLst>
              </a:defRPr>
            </a:lvl1pPr>
          </a:lstStyle>
          <a:p>
            <a:r>
              <a:rPr dirty="0"/>
              <a:t>Bacterial infection of the CNS</a:t>
            </a:r>
          </a:p>
        </p:txBody>
      </p:sp>
      <p:sp>
        <p:nvSpPr>
          <p:cNvPr id="11" name="Infections reach the intracranial structures:"/>
          <p:cNvSpPr txBox="1">
            <a:spLocks/>
          </p:cNvSpPr>
          <p:nvPr/>
        </p:nvSpPr>
        <p:spPr>
          <a:xfrm>
            <a:off x="1270000" y="2984500"/>
            <a:ext cx="8426450" cy="2731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7"/>
              </a:buBlip>
              <a:defRPr i="0"/>
            </a:pPr>
            <a:r>
              <a:rPr lang="en-US" dirty="0" smtClean="0"/>
              <a:t>Infections reach the intracranial structures:</a:t>
            </a:r>
          </a:p>
          <a:p>
            <a:pPr marL="0" indent="0">
              <a:buFont typeface="Arial" panose="020B0604020202020204" pitchFamily="34" charset="0"/>
              <a:buNone/>
              <a:defRPr i="0"/>
            </a:pPr>
            <a:endParaRPr lang="en-US" dirty="0" smtClean="0"/>
          </a:p>
          <a:p>
            <a:pPr marL="0" indent="0">
              <a:buFont typeface="Arial" panose="020B0604020202020204" pitchFamily="34" charset="0"/>
              <a:buNone/>
              <a:defRPr i="0"/>
            </a:pPr>
            <a:endParaRPr lang="en-US" dirty="0" smtClean="0"/>
          </a:p>
          <a:p>
            <a:pPr marL="0" indent="0">
              <a:buFont typeface="Arial" panose="020B0604020202020204" pitchFamily="34" charset="0"/>
              <a:buNone/>
              <a:defRPr i="0"/>
            </a:pPr>
            <a:endParaRPr lang="en-US" dirty="0" smtClean="0"/>
          </a:p>
          <a:p>
            <a:pPr marL="0" indent="0">
              <a:buFont typeface="Arial" panose="020B0604020202020204" pitchFamily="34" charset="0"/>
              <a:buNone/>
              <a:defRPr i="0"/>
            </a:pPr>
            <a:endParaRPr lang="en-US" dirty="0"/>
          </a:p>
        </p:txBody>
      </p:sp>
      <p:sp>
        <p:nvSpPr>
          <p:cNvPr id="12" name="Hematogenous"/>
          <p:cNvSpPr/>
          <p:nvPr/>
        </p:nvSpPr>
        <p:spPr>
          <a:xfrm>
            <a:off x="797000" y="3350453"/>
            <a:ext cx="3418453" cy="16338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123" y="9562"/>
                </a:lnTo>
                <a:lnTo>
                  <a:pt x="323" y="9562"/>
                </a:lnTo>
                <a:cubicBezTo>
                  <a:pt x="145" y="9562"/>
                  <a:pt x="0" y="9742"/>
                  <a:pt x="0" y="9964"/>
                </a:cubicBezTo>
                <a:lnTo>
                  <a:pt x="0" y="21199"/>
                </a:lnTo>
                <a:cubicBezTo>
                  <a:pt x="0" y="21420"/>
                  <a:pt x="145" y="21600"/>
                  <a:pt x="323" y="21600"/>
                </a:cubicBezTo>
                <a:lnTo>
                  <a:pt x="15199" y="21600"/>
                </a:lnTo>
                <a:cubicBezTo>
                  <a:pt x="15377" y="21600"/>
                  <a:pt x="15522" y="21420"/>
                  <a:pt x="15522" y="21199"/>
                </a:cubicBezTo>
                <a:lnTo>
                  <a:pt x="15522" y="11614"/>
                </a:lnTo>
                <a:lnTo>
                  <a:pt x="21600" y="0"/>
                </a:lnTo>
                <a:close/>
              </a:path>
            </a:pathLst>
          </a:custGeom>
          <a:blipFill>
            <a:blip r:embed="rId8"/>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200" i="0">
                <a:solidFill>
                  <a:srgbClr val="000000"/>
                </a:solidFill>
              </a:defRPr>
            </a:lvl1pPr>
          </a:lstStyle>
          <a:p>
            <a:pPr algn="l">
              <a:defRPr>
                <a:effectLst/>
              </a:defRPr>
            </a:pPr>
            <a:endParaRPr lang="fa-IR" dirty="0" smtClean="0"/>
          </a:p>
          <a:p>
            <a:pPr algn="l">
              <a:defRPr>
                <a:effectLst/>
              </a:defRPr>
            </a:pPr>
            <a:endParaRPr lang="fa-IR" dirty="0"/>
          </a:p>
          <a:p>
            <a:pPr algn="l">
              <a:defRPr>
                <a:effectLst/>
              </a:defRPr>
            </a:pPr>
            <a:r>
              <a:rPr lang="en-US" sz="2400" dirty="0" err="1" smtClean="0"/>
              <a:t>Hematogenous</a:t>
            </a:r>
            <a:endParaRPr lang="en-US" sz="2400" dirty="0"/>
          </a:p>
          <a:p>
            <a:pPr algn="l">
              <a:defRPr>
                <a:effectLst/>
              </a:defRPr>
            </a:pPr>
            <a:endParaRPr lang="en-US" dirty="0"/>
          </a:p>
        </p:txBody>
      </p:sp>
      <p:sp>
        <p:nvSpPr>
          <p:cNvPr id="13" name="Extension from cranial structures to the brian"/>
          <p:cNvSpPr/>
          <p:nvPr/>
        </p:nvSpPr>
        <p:spPr>
          <a:xfrm>
            <a:off x="4215453" y="3326525"/>
            <a:ext cx="3199547" cy="2300912"/>
          </a:xfrm>
          <a:custGeom>
            <a:avLst/>
            <a:gdLst/>
            <a:ahLst/>
            <a:cxnLst>
              <a:cxn ang="0">
                <a:pos x="wd2" y="hd2"/>
              </a:cxn>
              <a:cxn ang="5400000">
                <a:pos x="wd2" y="hd2"/>
              </a:cxn>
              <a:cxn ang="10800000">
                <a:pos x="wd2" y="hd2"/>
              </a:cxn>
              <a:cxn ang="16200000">
                <a:pos x="wd2" y="hd2"/>
              </a:cxn>
            </a:cxnLst>
            <a:rect l="0" t="0" r="r" b="b"/>
            <a:pathLst>
              <a:path w="21600" h="21600" extrusionOk="0">
                <a:moveTo>
                  <a:pt x="4820" y="0"/>
                </a:moveTo>
                <a:lnTo>
                  <a:pt x="3691" y="11543"/>
                </a:lnTo>
                <a:lnTo>
                  <a:pt x="324" y="11543"/>
                </a:lnTo>
                <a:cubicBezTo>
                  <a:pt x="145" y="11543"/>
                  <a:pt x="0" y="11694"/>
                  <a:pt x="0" y="11879"/>
                </a:cubicBezTo>
                <a:lnTo>
                  <a:pt x="0" y="21264"/>
                </a:lnTo>
                <a:cubicBezTo>
                  <a:pt x="0" y="21449"/>
                  <a:pt x="145" y="21600"/>
                  <a:pt x="324" y="21600"/>
                </a:cubicBezTo>
                <a:lnTo>
                  <a:pt x="21276" y="21600"/>
                </a:lnTo>
                <a:cubicBezTo>
                  <a:pt x="21455" y="21600"/>
                  <a:pt x="21600" y="21449"/>
                  <a:pt x="21600" y="21264"/>
                </a:cubicBezTo>
                <a:lnTo>
                  <a:pt x="21600" y="11879"/>
                </a:lnTo>
                <a:cubicBezTo>
                  <a:pt x="21600" y="11694"/>
                  <a:pt x="21455" y="11543"/>
                  <a:pt x="21276" y="11543"/>
                </a:cubicBezTo>
                <a:lnTo>
                  <a:pt x="5950" y="11543"/>
                </a:lnTo>
                <a:lnTo>
                  <a:pt x="4820" y="0"/>
                </a:lnTo>
                <a:close/>
              </a:path>
            </a:pathLst>
          </a:custGeom>
          <a:blipFill>
            <a:blip r:embed="rId8"/>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200" i="0">
                <a:solidFill>
                  <a:srgbClr val="000000"/>
                </a:solidFill>
              </a:defRPr>
            </a:lvl1pPr>
          </a:lstStyle>
          <a:p>
            <a:pPr>
              <a:defRPr>
                <a:effectLst/>
              </a:defRPr>
            </a:pPr>
            <a:endParaRPr lang="fa-IR" sz="2000" dirty="0" smtClean="0"/>
          </a:p>
          <a:p>
            <a:pPr>
              <a:defRPr>
                <a:effectLst/>
              </a:defRPr>
            </a:pPr>
            <a:endParaRPr lang="fa-IR" sz="2000" dirty="0"/>
          </a:p>
          <a:p>
            <a:pPr>
              <a:defRPr>
                <a:effectLst/>
              </a:defRPr>
            </a:pPr>
            <a:endParaRPr lang="fa-IR" sz="2000" dirty="0" smtClean="0"/>
          </a:p>
          <a:p>
            <a:pPr>
              <a:defRPr>
                <a:effectLst/>
              </a:defRPr>
            </a:pPr>
            <a:endParaRPr lang="fa-IR" sz="2000" dirty="0"/>
          </a:p>
          <a:p>
            <a:pPr>
              <a:defRPr>
                <a:effectLst/>
              </a:defRPr>
            </a:pPr>
            <a:endParaRPr lang="fa-IR" sz="2000" dirty="0" smtClean="0"/>
          </a:p>
          <a:p>
            <a:pPr>
              <a:defRPr>
                <a:effectLst/>
              </a:defRPr>
            </a:pPr>
            <a:r>
              <a:rPr lang="en-US" sz="2000" dirty="0" smtClean="0"/>
              <a:t>Extension </a:t>
            </a:r>
            <a:r>
              <a:rPr lang="en-US" sz="2000" dirty="0"/>
              <a:t>from cranial structures to the </a:t>
            </a:r>
            <a:r>
              <a:rPr lang="en-US" sz="2000" dirty="0" err="1"/>
              <a:t>brian</a:t>
            </a:r>
            <a:endParaRPr lang="en-US" sz="2000" dirty="0"/>
          </a:p>
          <a:p>
            <a:pPr>
              <a:defRPr>
                <a:effectLst/>
              </a:defRPr>
            </a:pPr>
            <a:r>
              <a:rPr lang="fa-IR" sz="2000" dirty="0" smtClean="0"/>
              <a:t>   </a:t>
            </a:r>
          </a:p>
        </p:txBody>
      </p:sp>
      <p:sp>
        <p:nvSpPr>
          <p:cNvPr id="14" name="Iatrogenic"/>
          <p:cNvSpPr/>
          <p:nvPr/>
        </p:nvSpPr>
        <p:spPr>
          <a:xfrm>
            <a:off x="8913022" y="3895041"/>
            <a:ext cx="2156122" cy="910543"/>
          </a:xfrm>
          <a:prstGeom prst="roundRect">
            <a:avLst>
              <a:gd name="adj" fmla="val 10000"/>
            </a:avLst>
          </a:prstGeom>
          <a:blipFill>
            <a:blip r:embed="rId8"/>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200" i="0">
                <a:solidFill>
                  <a:srgbClr val="000000"/>
                </a:solidFill>
              </a:defRPr>
            </a:lvl1pPr>
          </a:lstStyle>
          <a:p>
            <a:pPr>
              <a:defRPr>
                <a:effectLst/>
              </a:defRPr>
            </a:pPr>
            <a:r>
              <a:rPr dirty="0"/>
              <a:t>Iatrogenic </a:t>
            </a:r>
          </a:p>
        </p:txBody>
      </p:sp>
    </p:spTree>
    <p:extLst>
      <p:ext uri="{BB962C8B-B14F-4D97-AF65-F5344CB8AC3E}">
        <p14:creationId xmlns:p14="http://schemas.microsoft.com/office/powerpoint/2010/main" val="371895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10" name="AB2155E7-E857-4069-9B96-1590C9AF0534-L0-001.jpeg" descr="AB2155E7-E857-4069-9B96-1590C9AF0534-L0-001.jpeg"/>
          <p:cNvPicPr>
            <a:picLocks/>
          </p:cNvPicPr>
          <p:nvPr/>
        </p:nvPicPr>
        <p:blipFill>
          <a:blip r:embed="rId7">
            <a:extLst/>
          </a:blip>
          <a:stretch>
            <a:fillRect/>
          </a:stretch>
        </p:blipFill>
        <p:spPr>
          <a:xfrm>
            <a:off x="604888" y="195983"/>
            <a:ext cx="9224914" cy="5597307"/>
          </a:xfrm>
          <a:prstGeom prst="rect">
            <a:avLst/>
          </a:prstGeom>
        </p:spPr>
      </p:pic>
      <p:sp>
        <p:nvSpPr>
          <p:cNvPr id="11" name="Pathological-clinical correlations in mennigeal reactions"/>
          <p:cNvSpPr txBox="1">
            <a:spLocks noGrp="1"/>
          </p:cNvSpPr>
          <p:nvPr>
            <p:ph type="title"/>
          </p:nvPr>
        </p:nvSpPr>
        <p:spPr>
          <a:xfrm>
            <a:off x="760739" y="4774949"/>
            <a:ext cx="9183362" cy="1018341"/>
          </a:xfrm>
          <a:prstGeom prst="rect">
            <a:avLst/>
          </a:prstGeom>
        </p:spPr>
        <p:txBody>
          <a:bodyPr>
            <a:normAutofit/>
          </a:bodyPr>
          <a:lstStyle>
            <a:lvl1pPr defTabSz="286258">
              <a:defRPr sz="3724">
                <a:effectLst>
                  <a:outerShdw blurRad="12446" dist="12446" dir="16200000" rotWithShape="0">
                    <a:srgbClr val="000000">
                      <a:alpha val="34000"/>
                    </a:srgbClr>
                  </a:outerShdw>
                </a:effectLst>
              </a:defRPr>
            </a:lvl1pPr>
          </a:lstStyle>
          <a:p>
            <a:r>
              <a:rPr sz="2800" dirty="0"/>
              <a:t>Pathological-clinical correlations in </a:t>
            </a:r>
            <a:r>
              <a:rPr sz="2800" dirty="0" err="1"/>
              <a:t>mennigeal</a:t>
            </a:r>
            <a:r>
              <a:rPr sz="2800" dirty="0"/>
              <a:t> reactions</a:t>
            </a:r>
          </a:p>
        </p:txBody>
      </p:sp>
      <p:sp>
        <p:nvSpPr>
          <p:cNvPr id="12" name="Arrow"/>
          <p:cNvSpPr/>
          <p:nvPr/>
        </p:nvSpPr>
        <p:spPr>
          <a:xfrm rot="21035883">
            <a:off x="3241165" y="1151261"/>
            <a:ext cx="1729594" cy="261593"/>
          </a:xfrm>
          <a:custGeom>
            <a:avLst/>
            <a:gdLst/>
            <a:ahLst/>
            <a:cxnLst>
              <a:cxn ang="0">
                <a:pos x="wd2" y="hd2"/>
              </a:cxn>
              <a:cxn ang="5400000">
                <a:pos x="wd2" y="hd2"/>
              </a:cxn>
              <a:cxn ang="10800000">
                <a:pos x="wd2" y="hd2"/>
              </a:cxn>
              <a:cxn ang="16200000">
                <a:pos x="wd2" y="hd2"/>
              </a:cxn>
            </a:cxnLst>
            <a:rect l="0" t="0" r="r" b="b"/>
            <a:pathLst>
              <a:path w="21600" h="21600" extrusionOk="0">
                <a:moveTo>
                  <a:pt x="9341" y="7344"/>
                </a:moveTo>
                <a:lnTo>
                  <a:pt x="9341" y="0"/>
                </a:lnTo>
                <a:lnTo>
                  <a:pt x="0" y="10800"/>
                </a:lnTo>
                <a:lnTo>
                  <a:pt x="9341" y="21600"/>
                </a:lnTo>
                <a:lnTo>
                  <a:pt x="9341" y="14256"/>
                </a:lnTo>
                <a:lnTo>
                  <a:pt x="21600" y="14256"/>
                </a:lnTo>
                <a:lnTo>
                  <a:pt x="21600" y="7344"/>
                </a:lnTo>
                <a:close/>
              </a:path>
            </a:pathLst>
          </a:custGeom>
          <a:blipFill>
            <a:blip r:embed="rId8"/>
          </a:blipFill>
          <a:ln w="12700">
            <a:miter lim="400000"/>
          </a:ln>
        </p:spPr>
        <p:txBody>
          <a:bodyPr lIns="50800" tIns="50800" rIns="50800" bIns="50800" anchor="ctr"/>
          <a:lstStyle/>
          <a:p>
            <a:pPr>
              <a:defRPr sz="3200" i="0">
                <a:solidFill>
                  <a:srgbClr val="F3F1DF"/>
                </a:solidFill>
                <a:effectLst/>
              </a:defRPr>
            </a:pPr>
            <a:endParaRPr/>
          </a:p>
        </p:txBody>
      </p:sp>
      <p:sp>
        <p:nvSpPr>
          <p:cNvPr id="13" name="Arrow"/>
          <p:cNvSpPr/>
          <p:nvPr/>
        </p:nvSpPr>
        <p:spPr>
          <a:xfrm rot="21035883">
            <a:off x="3923406" y="3248685"/>
            <a:ext cx="1729594" cy="226941"/>
          </a:xfrm>
          <a:custGeom>
            <a:avLst/>
            <a:gdLst/>
            <a:ahLst/>
            <a:cxnLst>
              <a:cxn ang="0">
                <a:pos x="wd2" y="hd2"/>
              </a:cxn>
              <a:cxn ang="5400000">
                <a:pos x="wd2" y="hd2"/>
              </a:cxn>
              <a:cxn ang="10800000">
                <a:pos x="wd2" y="hd2"/>
              </a:cxn>
              <a:cxn ang="16200000">
                <a:pos x="wd2" y="hd2"/>
              </a:cxn>
            </a:cxnLst>
            <a:rect l="0" t="0" r="r" b="b"/>
            <a:pathLst>
              <a:path w="21600" h="21600" extrusionOk="0">
                <a:moveTo>
                  <a:pt x="9341" y="14256"/>
                </a:moveTo>
                <a:lnTo>
                  <a:pt x="9341" y="21600"/>
                </a:lnTo>
                <a:lnTo>
                  <a:pt x="0" y="10800"/>
                </a:lnTo>
                <a:lnTo>
                  <a:pt x="9341" y="0"/>
                </a:lnTo>
                <a:lnTo>
                  <a:pt x="9341" y="7344"/>
                </a:lnTo>
                <a:lnTo>
                  <a:pt x="21600" y="7344"/>
                </a:lnTo>
                <a:lnTo>
                  <a:pt x="21600" y="14256"/>
                </a:lnTo>
                <a:close/>
              </a:path>
            </a:pathLst>
          </a:custGeom>
          <a:blipFill>
            <a:blip r:embed="rId8"/>
          </a:blipFill>
          <a:ln w="12700">
            <a:miter lim="400000"/>
          </a:ln>
        </p:spPr>
        <p:txBody>
          <a:bodyPr lIns="50800" tIns="50800" rIns="50800" bIns="50800" anchor="ctr"/>
          <a:lstStyle/>
          <a:p>
            <a:pPr>
              <a:defRPr sz="3200" i="0">
                <a:solidFill>
                  <a:srgbClr val="F3F1DF"/>
                </a:solidFill>
                <a:effectLst/>
              </a:defRPr>
            </a:pPr>
            <a:endParaRPr/>
          </a:p>
        </p:txBody>
      </p:sp>
    </p:spTree>
    <p:extLst>
      <p:ext uri="{BB962C8B-B14F-4D97-AF65-F5344CB8AC3E}">
        <p14:creationId xmlns:p14="http://schemas.microsoft.com/office/powerpoint/2010/main" val="39549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dissolve">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3"/>
                                        </p:tgtEl>
                                        <p:attrNameLst>
                                          <p:attrName>style.visibility</p:attrName>
                                        </p:attrNameLst>
                                      </p:cBhvr>
                                      <p:to>
                                        <p:strVal val="visible"/>
                                      </p:to>
                                    </p:set>
                                    <p:animEffect transition="in" filter="dissolve">
                                      <p:cBhvr>
                                        <p:cTn id="1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Laboratory Findings in meningitis"/>
          <p:cNvSpPr txBox="1">
            <a:spLocks noGrp="1"/>
          </p:cNvSpPr>
          <p:nvPr>
            <p:ph type="title"/>
          </p:nvPr>
        </p:nvSpPr>
        <p:spPr>
          <a:xfrm>
            <a:off x="738787" y="1905000"/>
            <a:ext cx="10464800" cy="2209800"/>
          </a:xfrm>
          <a:prstGeom prst="rect">
            <a:avLst/>
          </a:prstGeom>
        </p:spPr>
        <p:txBody>
          <a:bodyPr/>
          <a:lstStyle/>
          <a:p>
            <a:r>
              <a:rPr dirty="0"/>
              <a:t>Laboratory Findings in meningitis </a:t>
            </a:r>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1.Characteristic CSF formulas"/>
          <p:cNvSpPr txBox="1">
            <a:spLocks noGrp="1"/>
          </p:cNvSpPr>
          <p:nvPr>
            <p:ph type="title"/>
          </p:nvPr>
        </p:nvSpPr>
        <p:spPr>
          <a:xfrm>
            <a:off x="765503" y="193148"/>
            <a:ext cx="8697638" cy="675950"/>
          </a:xfrm>
          <a:prstGeom prst="rect">
            <a:avLst/>
          </a:prstGeom>
        </p:spPr>
        <p:txBody>
          <a:bodyPr>
            <a:noAutofit/>
          </a:bodyPr>
          <a:lstStyle>
            <a:lvl1pPr defTabSz="514095">
              <a:defRPr sz="5984">
                <a:effectLst>
                  <a:outerShdw blurRad="11176" dist="11176" dir="16200000" rotWithShape="0">
                    <a:srgbClr val="000000">
                      <a:alpha val="50000"/>
                    </a:srgbClr>
                  </a:outerShdw>
                </a:effectLst>
              </a:defRPr>
            </a:lvl1pPr>
          </a:lstStyle>
          <a:p>
            <a:r>
              <a:rPr sz="3600" dirty="0"/>
              <a:t>1.Characteristic CSF formulas</a:t>
            </a:r>
          </a:p>
        </p:txBody>
      </p:sp>
      <p:sp>
        <p:nvSpPr>
          <p:cNvPr id="10" name="Key points:…"/>
          <p:cNvSpPr txBox="1">
            <a:spLocks/>
          </p:cNvSpPr>
          <p:nvPr/>
        </p:nvSpPr>
        <p:spPr>
          <a:xfrm>
            <a:off x="538186" y="2306775"/>
            <a:ext cx="9950038" cy="338826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2652" indent="-322652" defTabSz="455675">
              <a:spcBef>
                <a:spcPts val="2100"/>
              </a:spcBef>
              <a:buFont typeface="Arial" panose="020B0604020202020204" pitchFamily="34" charset="0"/>
              <a:buBlip>
                <a:blip r:embed="rId7"/>
              </a:buBlip>
              <a:defRPr sz="2807" b="1">
                <a:effectLst>
                  <a:outerShdw blurRad="19812" dist="9906" dir="5400000" rotWithShape="0">
                    <a:srgbClr val="FFFFFF"/>
                  </a:outerShdw>
                </a:effectLst>
              </a:defRPr>
            </a:pPr>
            <a:r>
              <a:rPr lang="en-US" sz="2807" b="1" dirty="0" smtClean="0">
                <a:effectLst>
                  <a:outerShdw blurRad="19812" dist="9906" dir="5400000" rotWithShape="0">
                    <a:srgbClr val="FFFFFF"/>
                  </a:outerShdw>
                </a:effectLst>
              </a:rPr>
              <a:t>Key points:</a:t>
            </a:r>
          </a:p>
          <a:p>
            <a:pPr marL="0" indent="0" defTabSz="455675">
              <a:spcBef>
                <a:spcPts val="2100"/>
              </a:spcBef>
              <a:buFont typeface="Arial" panose="020B0604020202020204" pitchFamily="34" charset="0"/>
              <a:buNone/>
              <a:defRPr sz="2807">
                <a:effectLst>
                  <a:outerShdw blurRad="19812" dist="9906" dir="5400000" rotWithShape="0">
                    <a:srgbClr val="FFFFFF"/>
                  </a:outerShdw>
                </a:effectLst>
              </a:defRPr>
            </a:pPr>
            <a:r>
              <a:rPr lang="en-US" sz="2807" dirty="0" smtClean="0">
                <a:effectLst>
                  <a:outerShdw blurRad="19812" dist="9906" dir="5400000" rotWithShape="0">
                    <a:srgbClr val="FFFFFF"/>
                  </a:outerShdw>
                </a:effectLst>
              </a:rPr>
              <a:t>-NUT for the first few hour&gt; 50000/mm</a:t>
            </a:r>
            <a:r>
              <a:rPr lang="en-US" sz="2807" baseline="31999" dirty="0" smtClean="0">
                <a:effectLst>
                  <a:outerShdw blurRad="19812" dist="9906" dir="5400000" rotWithShape="0">
                    <a:srgbClr val="FFFFFF"/>
                  </a:outerShdw>
                </a:effectLst>
              </a:rPr>
              <a:t>3 </a:t>
            </a:r>
            <a:r>
              <a:rPr lang="en-US" sz="2807" dirty="0" smtClean="0">
                <a:effectLst>
                  <a:outerShdw blurRad="19812" dist="9906" dir="5400000" rotWithShape="0">
                    <a:srgbClr val="FFFFFF"/>
                  </a:outerShdw>
                </a:effectLst>
              </a:rPr>
              <a:t>possibility a abscess ruptured into a ventricle.</a:t>
            </a:r>
          </a:p>
          <a:p>
            <a:pPr marL="0" indent="0" defTabSz="455675">
              <a:spcBef>
                <a:spcPts val="2100"/>
              </a:spcBef>
              <a:buFont typeface="Arial" panose="020B0604020202020204" pitchFamily="34" charset="0"/>
              <a:buNone/>
              <a:defRPr sz="2807">
                <a:effectLst>
                  <a:outerShdw blurRad="19812" dist="9906" dir="5400000" rotWithShape="0">
                    <a:srgbClr val="FFFFFF"/>
                  </a:outerShdw>
                </a:effectLst>
              </a:defRPr>
            </a:pPr>
            <a:r>
              <a:rPr lang="en-US" sz="2807" dirty="0" smtClean="0">
                <a:effectLst>
                  <a:outerShdw blurRad="19812" dist="9906" dir="5400000" rotWithShape="0">
                    <a:srgbClr val="FFFFFF"/>
                  </a:outerShdw>
                </a:effectLst>
              </a:rPr>
              <a:t>-RBC in CSF: Anthrax meningitis and Ebola virus , Hanta virus .</a:t>
            </a:r>
          </a:p>
          <a:p>
            <a:pPr marL="0" indent="0" defTabSz="455675">
              <a:spcBef>
                <a:spcPts val="2100"/>
              </a:spcBef>
              <a:buFont typeface="Arial" panose="020B0604020202020204" pitchFamily="34" charset="0"/>
              <a:buNone/>
              <a:defRPr sz="2807">
                <a:effectLst>
                  <a:outerShdw blurRad="19812" dist="9906" dir="5400000" rotWithShape="0">
                    <a:srgbClr val="FFFFFF"/>
                  </a:outerShdw>
                </a:effectLst>
              </a:defRPr>
            </a:pPr>
            <a:r>
              <a:rPr lang="en-US" sz="2807" dirty="0" smtClean="0">
                <a:effectLst>
                  <a:outerShdw blurRad="19812" dist="9906" dir="5400000" rotWithShape="0">
                    <a:srgbClr val="FFFFFF"/>
                  </a:outerShdw>
                </a:effectLst>
              </a:rPr>
              <a:t>-Reduced CSF </a:t>
            </a:r>
            <a:r>
              <a:rPr lang="en-US" sz="2807" dirty="0" err="1" smtClean="0">
                <a:effectLst>
                  <a:outerShdw blurRad="19812" dist="9906" dir="5400000" rotWithShape="0">
                    <a:srgbClr val="FFFFFF"/>
                  </a:outerShdw>
                </a:effectLst>
              </a:rPr>
              <a:t>glu</a:t>
            </a:r>
            <a:r>
              <a:rPr lang="en-US" sz="2807" dirty="0" smtClean="0">
                <a:effectLst>
                  <a:outerShdw blurRad="19812" dist="9906" dir="5400000" rotWithShape="0">
                    <a:srgbClr val="FFFFFF"/>
                  </a:outerShdw>
                </a:effectLst>
              </a:rPr>
              <a:t>: Fungal and </a:t>
            </a:r>
            <a:r>
              <a:rPr lang="en-US" sz="2807" dirty="0" err="1" smtClean="0">
                <a:effectLst>
                  <a:outerShdw blurRad="19812" dist="9906" dir="5400000" rotWithShape="0">
                    <a:srgbClr val="FFFFFF"/>
                  </a:outerShdw>
                </a:effectLst>
              </a:rPr>
              <a:t>tuberculous</a:t>
            </a:r>
            <a:r>
              <a:rPr lang="en-US" sz="2807" dirty="0" smtClean="0">
                <a:effectLst>
                  <a:outerShdw blurRad="19812" dist="9906" dir="5400000" rotWithShape="0">
                    <a:srgbClr val="FFFFFF"/>
                  </a:outerShdw>
                </a:effectLst>
              </a:rPr>
              <a:t> </a:t>
            </a:r>
            <a:r>
              <a:rPr lang="en-US" sz="2807" dirty="0" err="1" smtClean="0">
                <a:effectLst>
                  <a:outerShdw blurRad="19812" dist="9906" dir="5400000" rotWithShape="0">
                    <a:srgbClr val="FFFFFF"/>
                  </a:outerShdw>
                </a:effectLst>
              </a:rPr>
              <a:t>meningitis,Sarcoidosis</a:t>
            </a:r>
            <a:r>
              <a:rPr lang="en-US" sz="2807" dirty="0" smtClean="0">
                <a:effectLst>
                  <a:outerShdw blurRad="19812" dist="9906" dir="5400000" rotWithShape="0">
                    <a:srgbClr val="FFFFFF"/>
                  </a:outerShdw>
                </a:effectLst>
              </a:rPr>
              <a:t>.</a:t>
            </a:r>
          </a:p>
          <a:p>
            <a:pPr marL="0" indent="0" defTabSz="455675">
              <a:spcBef>
                <a:spcPts val="2100"/>
              </a:spcBef>
              <a:buFont typeface="Arial" panose="020B0604020202020204" pitchFamily="34" charset="0"/>
              <a:buNone/>
              <a:defRPr sz="2807">
                <a:effectLst>
                  <a:outerShdw blurRad="19812" dist="9906" dir="5400000" rotWithShape="0">
                    <a:srgbClr val="FFFFFF"/>
                  </a:outerShdw>
                </a:effectLst>
              </a:defRPr>
            </a:pPr>
            <a:r>
              <a:rPr lang="en-US" sz="2807" dirty="0" smtClean="0">
                <a:effectLst>
                  <a:outerShdw blurRad="19812" dist="9906" dir="5400000" rotWithShape="0">
                    <a:srgbClr val="FFFFFF"/>
                  </a:outerShdw>
                </a:effectLst>
              </a:rPr>
              <a:t>-Cultures of CSF prove to be positive in 70-80%.</a:t>
            </a:r>
          </a:p>
          <a:p>
            <a:pPr marL="0" indent="0" defTabSz="455675">
              <a:spcBef>
                <a:spcPts val="2100"/>
              </a:spcBef>
              <a:buFont typeface="Arial" panose="020B0604020202020204" pitchFamily="34" charset="0"/>
              <a:buNone/>
              <a:defRPr sz="2807">
                <a:effectLst>
                  <a:outerShdw blurRad="19812" dist="9906" dir="5400000" rotWithShape="0">
                    <a:srgbClr val="FFFFFF"/>
                  </a:outerShdw>
                </a:effectLst>
              </a:defRPr>
            </a:pPr>
            <a:r>
              <a:rPr lang="en-US" sz="2807" dirty="0" smtClean="0">
                <a:effectLst>
                  <a:outerShdw blurRad="19812" dist="9906" dir="5400000" rotWithShape="0">
                    <a:srgbClr val="FFFFFF"/>
                  </a:outerShdw>
                </a:effectLst>
              </a:rPr>
              <a:t>-Polymerase chain reaction (PCR) most </a:t>
            </a:r>
            <a:r>
              <a:rPr lang="en-US" sz="2807" dirty="0" err="1" smtClean="0">
                <a:effectLst>
                  <a:outerShdw blurRad="19812" dist="9906" dir="5400000" rotWithShape="0">
                    <a:srgbClr val="FFFFFF"/>
                  </a:outerShdw>
                </a:effectLst>
              </a:rPr>
              <a:t>sensitivitie</a:t>
            </a:r>
            <a:r>
              <a:rPr lang="en-US" sz="2807" dirty="0" smtClean="0">
                <a:effectLst>
                  <a:outerShdw blurRad="19812" dist="9906" dir="5400000" rotWithShape="0">
                    <a:srgbClr val="FFFFFF"/>
                  </a:outerShdw>
                </a:effectLst>
              </a:rPr>
              <a:t> technique.</a:t>
            </a:r>
            <a:endParaRPr lang="en-US" sz="2807" dirty="0">
              <a:effectLst>
                <a:outerShdw blurRad="19812" dist="9906" dir="5400000" rotWithShape="0">
                  <a:srgbClr val="FFFFFF"/>
                </a:outerShdw>
              </a:effectLst>
            </a:endParaRPr>
          </a:p>
        </p:txBody>
      </p:sp>
      <p:pic>
        <p:nvPicPr>
          <p:cNvPr id="11" name="5D592018-4338-4397-8F8D-7DE7B4B11E30-L0-001.jpeg" descr="5D592018-4338-4397-8F8D-7DE7B4B11E30-L0-001.jpeg"/>
          <p:cNvPicPr>
            <a:picLocks noChangeAspect="1"/>
          </p:cNvPicPr>
          <p:nvPr/>
        </p:nvPicPr>
        <p:blipFill>
          <a:blip r:embed="rId8">
            <a:extLst/>
          </a:blip>
          <a:stretch>
            <a:fillRect/>
          </a:stretch>
        </p:blipFill>
        <p:spPr>
          <a:xfrm>
            <a:off x="519125" y="1058920"/>
            <a:ext cx="9344066" cy="1493780"/>
          </a:xfrm>
          <a:prstGeom prst="rect">
            <a:avLst/>
          </a:prstGeom>
          <a:ln w="12700">
            <a:miter lim="400000"/>
          </a:ln>
        </p:spPr>
      </p:pic>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2.Imaging studies"/>
          <p:cNvSpPr txBox="1">
            <a:spLocks noGrp="1"/>
          </p:cNvSpPr>
          <p:nvPr>
            <p:ph type="title"/>
          </p:nvPr>
        </p:nvSpPr>
        <p:spPr>
          <a:xfrm>
            <a:off x="1270000" y="749300"/>
            <a:ext cx="10464800" cy="1520071"/>
          </a:xfrm>
          <a:prstGeom prst="rect">
            <a:avLst/>
          </a:prstGeom>
        </p:spPr>
        <p:txBody>
          <a:bodyPr/>
          <a:lstStyle/>
          <a:p>
            <a:r>
              <a:rPr dirty="0"/>
              <a:t>2.Imaging studies</a:t>
            </a:r>
          </a:p>
        </p:txBody>
      </p:sp>
      <p:sp>
        <p:nvSpPr>
          <p:cNvPr id="10" name="In patients with bacterial meningitis, chest films are essential because they may disclose an area of pneumonia or abscess.…"/>
          <p:cNvSpPr txBox="1">
            <a:spLocks/>
          </p:cNvSpPr>
          <p:nvPr/>
        </p:nvSpPr>
        <p:spPr>
          <a:xfrm>
            <a:off x="1270000" y="2711729"/>
            <a:ext cx="10464800" cy="6260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7"/>
              </a:buBlip>
              <a:defRPr i="0"/>
            </a:pPr>
            <a:r>
              <a:rPr lang="en-US" smtClean="0"/>
              <a:t>In patients with bacterial meningitis, chest films are essential because they may disclose an area of pneumonia or abscess.</a:t>
            </a:r>
          </a:p>
          <a:p>
            <a:pPr>
              <a:buFont typeface="Arial" panose="020B0604020202020204" pitchFamily="34" charset="0"/>
              <a:buBlip>
                <a:blip r:embed="rId7"/>
              </a:buBlip>
              <a:defRPr i="0"/>
            </a:pPr>
            <a:r>
              <a:rPr lang="en-US" smtClean="0"/>
              <a:t>The CT scan is detecting paranasal sinusitis,mastoiditis,brain abscess and subdural empyema.</a:t>
            </a:r>
          </a:p>
          <a:p>
            <a:pPr>
              <a:buFont typeface="Arial" panose="020B0604020202020204" pitchFamily="34" charset="0"/>
              <a:buBlip>
                <a:blip r:embed="rId7"/>
              </a:buBlip>
              <a:defRPr i="0"/>
            </a:pPr>
            <a:r>
              <a:rPr lang="en-US" smtClean="0"/>
              <a:t>MRI will demonstrate meningeal reaction,venous occlusion and infarction.</a:t>
            </a:r>
            <a:endParaRPr lang="en-US"/>
          </a:p>
        </p:txBody>
      </p:sp>
    </p:spTree>
    <p:extLst>
      <p:ext uri="{BB962C8B-B14F-4D97-AF65-F5344CB8AC3E}">
        <p14:creationId xmlns:p14="http://schemas.microsoft.com/office/powerpoint/2010/main" val="2022568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699</Words>
  <Application>Microsoft Office PowerPoint</Application>
  <PresentationFormat>Widescreen</PresentationFormat>
  <Paragraphs>130</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Hoefler Text</vt:lpstr>
      <vt:lpstr>Office Theme</vt:lpstr>
      <vt:lpstr>1_Office Theme</vt:lpstr>
      <vt:lpstr>PowerPoint Presentation</vt:lpstr>
      <vt:lpstr>PowerPoint Presentation</vt:lpstr>
      <vt:lpstr>PowerPoint Presentation</vt:lpstr>
      <vt:lpstr>PowerPoint Presentation</vt:lpstr>
      <vt:lpstr>Bacterial infection of the CNS</vt:lpstr>
      <vt:lpstr>Pathological-clinical correlations in mennigeal reactions</vt:lpstr>
      <vt:lpstr>Laboratory Findings in meningitis </vt:lpstr>
      <vt:lpstr>1.Characteristic CSF formulas</vt:lpstr>
      <vt:lpstr>2.Imaging studies</vt:lpstr>
      <vt:lpstr>“Case Report”</vt:lpstr>
      <vt:lpstr>PowerPoint Presentation</vt:lpstr>
      <vt:lpstr>PowerPoint Presentation</vt:lpstr>
      <vt:lpstr>PowerPoint Presentation</vt:lpstr>
      <vt:lpstr>Differential Diagnosis </vt:lpstr>
      <vt:lpstr>PowerPoint Presentation</vt:lpstr>
      <vt:lpstr>Brian MRI with and without contrast showed multiple  lesions and some of them enhancing with central hypo intensity </vt:lpstr>
      <vt:lpstr>PowerPoint Presentation</vt:lpstr>
      <vt:lpstr>Brian MRS showed decreased NAA and no increased choline peak</vt:lpstr>
      <vt:lpstr>PowerPoint Presentation</vt:lpstr>
      <vt:lpstr>Chest CT scan showed  Tree-bud pattern </vt:lpstr>
      <vt:lpstr>PowerPoint Presentation</vt:lpstr>
      <vt:lpstr>PowerPoint Presentation</vt:lpstr>
      <vt:lpstr>Tuberculous meningitis</vt:lpstr>
      <vt:lpstr>Tuberculoma</vt:lpstr>
      <vt:lpstr>Tuberculous brian abscess</vt:lpstr>
      <vt:lpstr>Miliary tuberculosis</vt:lpstr>
      <vt:lpstr>Treatment</vt:lpstr>
      <vt:lpstr>PowerPoint Presentation</vt:lpstr>
      <vt:lpstr>PowerPoint Presentation</vt:lpstr>
      <vt:lpstr>Live in such a way that those who know you but don’t God will come to know God because they know you</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Researcher Z GHorbani</dc:creator>
  <cp:lastModifiedBy>Internet</cp:lastModifiedBy>
  <cp:revision>19</cp:revision>
  <dcterms:created xsi:type="dcterms:W3CDTF">2017-09-27T12:33:00Z</dcterms:created>
  <dcterms:modified xsi:type="dcterms:W3CDTF">2019-10-30T07:50:15Z</dcterms:modified>
</cp:coreProperties>
</file>