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56"/>
  </p:notesMasterIdLst>
  <p:sldIdLst>
    <p:sldId id="256" r:id="rId3"/>
    <p:sldId id="261" r:id="rId4"/>
    <p:sldId id="338" r:id="rId5"/>
    <p:sldId id="268" r:id="rId6"/>
    <p:sldId id="334" r:id="rId7"/>
    <p:sldId id="349" r:id="rId8"/>
    <p:sldId id="289" r:id="rId9"/>
    <p:sldId id="354" r:id="rId10"/>
    <p:sldId id="339" r:id="rId11"/>
    <p:sldId id="350" r:id="rId12"/>
    <p:sldId id="352" r:id="rId13"/>
    <p:sldId id="351" r:id="rId14"/>
    <p:sldId id="288" r:id="rId15"/>
    <p:sldId id="286" r:id="rId16"/>
    <p:sldId id="287" r:id="rId17"/>
    <p:sldId id="285" r:id="rId18"/>
    <p:sldId id="283" r:id="rId19"/>
    <p:sldId id="327" r:id="rId20"/>
    <p:sldId id="282" r:id="rId21"/>
    <p:sldId id="281" r:id="rId22"/>
    <p:sldId id="323" r:id="rId23"/>
    <p:sldId id="292" r:id="rId24"/>
    <p:sldId id="279" r:id="rId25"/>
    <p:sldId id="328" r:id="rId26"/>
    <p:sldId id="324" r:id="rId27"/>
    <p:sldId id="293" r:id="rId28"/>
    <p:sldId id="296" r:id="rId29"/>
    <p:sldId id="344" r:id="rId30"/>
    <p:sldId id="299" r:id="rId31"/>
    <p:sldId id="300" r:id="rId32"/>
    <p:sldId id="301" r:id="rId33"/>
    <p:sldId id="302" r:id="rId34"/>
    <p:sldId id="270" r:id="rId35"/>
    <p:sldId id="303" r:id="rId36"/>
    <p:sldId id="305" r:id="rId37"/>
    <p:sldId id="306" r:id="rId38"/>
    <p:sldId id="307" r:id="rId39"/>
    <p:sldId id="308" r:id="rId40"/>
    <p:sldId id="309" r:id="rId41"/>
    <p:sldId id="322" r:id="rId42"/>
    <p:sldId id="311" r:id="rId43"/>
    <p:sldId id="310" r:id="rId44"/>
    <p:sldId id="330" r:id="rId45"/>
    <p:sldId id="312" r:id="rId46"/>
    <p:sldId id="326" r:id="rId47"/>
    <p:sldId id="313" r:id="rId48"/>
    <p:sldId id="314" r:id="rId49"/>
    <p:sldId id="315" r:id="rId50"/>
    <p:sldId id="316" r:id="rId51"/>
    <p:sldId id="317" r:id="rId52"/>
    <p:sldId id="318" r:id="rId53"/>
    <p:sldId id="319" r:id="rId54"/>
    <p:sldId id="266"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89048" autoAdjust="0"/>
  </p:normalViewPr>
  <p:slideViewPr>
    <p:cSldViewPr snapToGrid="0">
      <p:cViewPr varScale="1">
        <p:scale>
          <a:sx n="91" d="100"/>
          <a:sy n="91" d="100"/>
        </p:scale>
        <p:origin x="50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44AEF9-5CA2-4602-9F0E-1702C5ADF4A9}" type="datetimeFigureOut">
              <a:rPr lang="en-US" smtClean="0"/>
              <a:t>10/30/2019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DB0616-FDD7-4DCD-8310-5F251B49147B}" type="slidenum">
              <a:rPr lang="en-US" smtClean="0"/>
              <a:t>‹#›</a:t>
            </a:fld>
            <a:endParaRPr lang="en-US"/>
          </a:p>
        </p:txBody>
      </p:sp>
    </p:spTree>
    <p:extLst>
      <p:ext uri="{BB962C8B-B14F-4D97-AF65-F5344CB8AC3E}">
        <p14:creationId xmlns:p14="http://schemas.microsoft.com/office/powerpoint/2010/main" val="3095848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2A1E63FE-6717-4ABD-9D1E-B52258D3324B}" type="slidenum">
              <a:rPr lang="en-US" altLang="en-US"/>
              <a:pPr/>
              <a:t>12</a:t>
            </a:fld>
            <a:endParaRPr lang="en-US" altLang="en-US"/>
          </a:p>
        </p:txBody>
      </p:sp>
      <p:sp>
        <p:nvSpPr>
          <p:cNvPr id="4097" name="Rectangle 1"/>
          <p:cNvSpPr txBox="1">
            <a:spLocks noGrp="1" noRot="1" noChangeAspect="1" noChangeArrowheads="1"/>
          </p:cNvSpPr>
          <p:nvPr>
            <p:ph type="sldImg"/>
          </p:nvPr>
        </p:nvSpPr>
        <p:spPr bwMode="auto">
          <a:xfrm>
            <a:off x="820738" y="1006475"/>
            <a:ext cx="6129337" cy="34480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8" name="Text Box 2"/>
          <p:cNvSpPr txBox="1">
            <a:spLocks noGrp="1" noChangeArrowheads="1"/>
          </p:cNvSpPr>
          <p:nvPr>
            <p:ph type="body" idx="1"/>
          </p:nvPr>
        </p:nvSpPr>
        <p:spPr bwMode="auto">
          <a:xfrm>
            <a:off x="1185863" y="4787900"/>
            <a:ext cx="5407025" cy="101996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7640" rIns="0" bIns="0"/>
          <a:lstStyle/>
          <a:p>
            <a:pPr marL="215900" indent="-214313" eaLnBrk="1">
              <a:lnSpc>
                <a:spcPct val="93000"/>
              </a:lnSpc>
              <a:spcBef>
                <a:spcPct val="0"/>
              </a:spcBef>
              <a:tabLst>
                <a:tab pos="723900" algn="l"/>
                <a:tab pos="1447800" algn="l"/>
                <a:tab pos="2171700" algn="l"/>
                <a:tab pos="2895600" algn="l"/>
                <a:tab pos="3619500" algn="l"/>
                <a:tab pos="4343400" algn="l"/>
                <a:tab pos="5067300" algn="l"/>
              </a:tabLst>
            </a:pPr>
            <a:r>
              <a:rPr lang="en-US" altLang="en-US" sz="2000">
                <a:latin typeface="Arial" panose="020B0604020202020204" pitchFamily="34" charset="0"/>
                <a:ea typeface="Baekmuk Gulim" charset="0"/>
                <a:cs typeface="Baekmuk Gulim" charset="0"/>
              </a:rPr>
              <a:t>Schematic illustration of the principle of operation of REN. The device stimulates C and Aδ noxious sensory fibers of the upper arm above their depolarization thresholds but below the perceived pain threshold. The noxious information reaches the brainstem through the ascending pain pathway (black). This information activates the descending pain inhibitory pathway (green), involving the brainstem pain regulation center (which includes the PAG, RVM, and subnucleus reticularis dorsalis [SRD]), and the release of serotonin and noradrenalin, which inhibit incoming messages of pain in the trigeminal cervical complex (TCC) that occur during a headache of a migraine attack (red). PAG = periaqueductal gray; RVM = rostral ventromedial medulla; SRD = subnucleus reticularis dorsalis; TCC = trigeminal cervical complex.</a:t>
            </a:r>
          </a:p>
          <a:p>
            <a:pPr marL="215900" indent="-214313" eaLnBrk="1">
              <a:lnSpc>
                <a:spcPct val="93000"/>
              </a:lnSpc>
              <a:spcBef>
                <a:spcPct val="0"/>
              </a:spcBef>
              <a:tabLst>
                <a:tab pos="723900" algn="l"/>
                <a:tab pos="1447800" algn="l"/>
                <a:tab pos="2171700" algn="l"/>
                <a:tab pos="2895600" algn="l"/>
                <a:tab pos="3619500" algn="l"/>
                <a:tab pos="4343400" algn="l"/>
                <a:tab pos="5067300" algn="l"/>
              </a:tabLst>
            </a:pPr>
            <a:r>
              <a:rPr lang="en-US" altLang="en-US" sz="2000">
                <a:latin typeface="Arial" panose="020B0604020202020204" pitchFamily="34" charset="0"/>
                <a:ea typeface="Baekmuk Gulim" charset="0"/>
                <a:cs typeface="Baekmuk Gulim" charset="0"/>
              </a:rPr>
              <a:t>IF THIS IMAGE HAS BEEN PROVIDED BY OR IS OWNED BY A THIRD PARTY, AS INDICATED IN THE CAPTION LINE, THEN FURTHER PERMISSION MAY BE NEEDED BEFORE ANY FURTHER USE. PLEASE CONTACT WILEY'S PERMISSIONS DEPARTMENT ON PERMISSIONS@WILEY.COM OR USE THE RIGHTSLINK SERVICE BY CLICKING ON THE 'REQUEST PERMISSIONS' LINK ACCOMPANYING THIS ARTICLE. WILEY OR AUTHOR OWNED IMAGES MAY BE USED FOR NON-COMMERCIAL PURPOSES, SUBJECT TO PROPER CITATION OF THE ARTICLE, AUTHOR, AND PUBLISHER. </a:t>
            </a:r>
          </a:p>
        </p:txBody>
      </p:sp>
    </p:spTree>
    <p:extLst>
      <p:ext uri="{BB962C8B-B14F-4D97-AF65-F5344CB8AC3E}">
        <p14:creationId xmlns:p14="http://schemas.microsoft.com/office/powerpoint/2010/main" val="29224466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F8553A2-5726-43E3-9002-13D9E19F4AD1}" type="datetimeFigureOut">
              <a:rPr lang="en-US" smtClean="0"/>
              <a:t>10/30/2019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8A0DBF-0945-4063-9AFF-606A0B5F1AEE}" type="slidenum">
              <a:rPr lang="en-US" smtClean="0"/>
              <a:t>‹#›</a:t>
            </a:fld>
            <a:endParaRPr lang="en-US"/>
          </a:p>
        </p:txBody>
      </p:sp>
    </p:spTree>
    <p:extLst>
      <p:ext uri="{BB962C8B-B14F-4D97-AF65-F5344CB8AC3E}">
        <p14:creationId xmlns:p14="http://schemas.microsoft.com/office/powerpoint/2010/main" val="28091808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8553A2-5726-43E3-9002-13D9E19F4AD1}" type="datetimeFigureOut">
              <a:rPr lang="en-US" smtClean="0"/>
              <a:t>10/30/2019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8A0DBF-0945-4063-9AFF-606A0B5F1AEE}" type="slidenum">
              <a:rPr lang="en-US" smtClean="0"/>
              <a:t>‹#›</a:t>
            </a:fld>
            <a:endParaRPr lang="en-US"/>
          </a:p>
        </p:txBody>
      </p:sp>
    </p:spTree>
    <p:extLst>
      <p:ext uri="{BB962C8B-B14F-4D97-AF65-F5344CB8AC3E}">
        <p14:creationId xmlns:p14="http://schemas.microsoft.com/office/powerpoint/2010/main" val="2155464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8553A2-5726-43E3-9002-13D9E19F4AD1}" type="datetimeFigureOut">
              <a:rPr lang="en-US" smtClean="0"/>
              <a:t>10/30/2019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8A0DBF-0945-4063-9AFF-606A0B5F1AEE}" type="slidenum">
              <a:rPr lang="en-US" smtClean="0"/>
              <a:t>‹#›</a:t>
            </a:fld>
            <a:endParaRPr lang="en-US"/>
          </a:p>
        </p:txBody>
      </p:sp>
    </p:spTree>
    <p:extLst>
      <p:ext uri="{BB962C8B-B14F-4D97-AF65-F5344CB8AC3E}">
        <p14:creationId xmlns:p14="http://schemas.microsoft.com/office/powerpoint/2010/main" val="41516866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325563"/>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9536523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C:\Documents and Settings\cdeballon\Local Settings\Application Data\ColligoOfflineClient\Storage5\Files\Sites\8\Documents\Corporate ID of Association\Visuals\New graphic elements\IHS_face_blue.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0"/>
            <a:ext cx="3238500"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Documents and Settings\cdeballon\Local Settings\Application Data\ColligoOfflineClient\Storage5\Files\Sites\8\Documents\Corporate ID of Association\Visuals\New graphic elements\IHS_logo_jaune.gi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0"/>
            <a:ext cx="2142067"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6" name="Date Placeholder 3">
            <a:extLst>
              <a:ext uri="{FF2B5EF4-FFF2-40B4-BE49-F238E27FC236}">
                <a16:creationId xmlns:a16="http://schemas.microsoft.com/office/drawing/2014/main" id="{C870FC5E-64C0-4A99-9AFC-E189BFF93867}"/>
              </a:ext>
            </a:extLst>
          </p:cNvPr>
          <p:cNvSpPr>
            <a:spLocks noGrp="1"/>
          </p:cNvSpPr>
          <p:nvPr>
            <p:ph type="dt" sz="half" idx="10"/>
          </p:nvPr>
        </p:nvSpPr>
        <p:spPr/>
        <p:txBody>
          <a:bodyPr/>
          <a:lstStyle>
            <a:lvl1pPr>
              <a:defRPr/>
            </a:lvl1pPr>
          </a:lstStyle>
          <a:p>
            <a:pPr fontAlgn="base">
              <a:spcBef>
                <a:spcPct val="0"/>
              </a:spcBef>
              <a:spcAft>
                <a:spcPct val="0"/>
              </a:spcAft>
              <a:defRPr/>
            </a:pPr>
            <a:fld id="{9DCFB0F5-926B-41DD-8C6F-54CCF4F5E68E}" type="datetimeFigureOut">
              <a:rPr lang="fr-FR" smtClean="0">
                <a:solidFill>
                  <a:prstClr val="white">
                    <a:tint val="75000"/>
                  </a:prstClr>
                </a:solidFill>
              </a:rPr>
              <a:pPr fontAlgn="base">
                <a:spcBef>
                  <a:spcPct val="0"/>
                </a:spcBef>
                <a:spcAft>
                  <a:spcPct val="0"/>
                </a:spcAft>
                <a:defRPr/>
              </a:pPr>
              <a:t>30/10/2019</a:t>
            </a:fld>
            <a:endParaRPr lang="fr-CH" dirty="0">
              <a:solidFill>
                <a:prstClr val="white">
                  <a:tint val="75000"/>
                </a:prstClr>
              </a:solidFill>
            </a:endParaRPr>
          </a:p>
        </p:txBody>
      </p:sp>
      <p:sp>
        <p:nvSpPr>
          <p:cNvPr id="7" name="Footer Placeholder 4">
            <a:extLst>
              <a:ext uri="{FF2B5EF4-FFF2-40B4-BE49-F238E27FC236}">
                <a16:creationId xmlns:a16="http://schemas.microsoft.com/office/drawing/2014/main" id="{AA9D3361-F478-4E36-9295-97964FF9A86C}"/>
              </a:ext>
            </a:extLst>
          </p:cNvPr>
          <p:cNvSpPr>
            <a:spLocks noGrp="1"/>
          </p:cNvSpPr>
          <p:nvPr>
            <p:ph type="ftr" sz="quarter" idx="11"/>
          </p:nvPr>
        </p:nvSpPr>
        <p:spPr/>
        <p:txBody>
          <a:bodyPr/>
          <a:lstStyle>
            <a:lvl1pPr>
              <a:defRPr/>
            </a:lvl1pPr>
          </a:lstStyle>
          <a:p>
            <a:pPr fontAlgn="base">
              <a:spcBef>
                <a:spcPct val="0"/>
              </a:spcBef>
              <a:spcAft>
                <a:spcPct val="0"/>
              </a:spcAft>
              <a:defRPr/>
            </a:pPr>
            <a:endParaRPr lang="fr-CH">
              <a:solidFill>
                <a:prstClr val="white">
                  <a:tint val="75000"/>
                </a:prstClr>
              </a:solidFill>
            </a:endParaRPr>
          </a:p>
        </p:txBody>
      </p:sp>
      <p:sp>
        <p:nvSpPr>
          <p:cNvPr id="8" name="Slide Number Placeholder 5">
            <a:extLst>
              <a:ext uri="{FF2B5EF4-FFF2-40B4-BE49-F238E27FC236}">
                <a16:creationId xmlns:a16="http://schemas.microsoft.com/office/drawing/2014/main" id="{92BB57E6-832D-48A3-9DBB-AC0F2AA118C9}"/>
              </a:ext>
            </a:extLst>
          </p:cNvPr>
          <p:cNvSpPr>
            <a:spLocks noGrp="1"/>
          </p:cNvSpPr>
          <p:nvPr>
            <p:ph type="sldNum" sz="quarter" idx="12"/>
          </p:nvPr>
        </p:nvSpPr>
        <p:spPr/>
        <p:txBody>
          <a:bodyPr/>
          <a:lstStyle>
            <a:lvl1pPr>
              <a:defRPr smtClean="0"/>
            </a:lvl1pPr>
          </a:lstStyle>
          <a:p>
            <a:pPr fontAlgn="base">
              <a:spcBef>
                <a:spcPct val="0"/>
              </a:spcBef>
              <a:spcAft>
                <a:spcPct val="0"/>
              </a:spcAft>
              <a:defRPr/>
            </a:pPr>
            <a:fld id="{5DBA6F98-80BA-48F1-AD46-F27AA200933B}" type="slidenum">
              <a:rPr lang="fr-CH" altLang="en-US" smtClean="0">
                <a:latin typeface="Arial" panose="020B0604020202020204" pitchFamily="34" charset="0"/>
              </a:rPr>
              <a:pPr fontAlgn="base">
                <a:spcBef>
                  <a:spcPct val="0"/>
                </a:spcBef>
                <a:spcAft>
                  <a:spcPct val="0"/>
                </a:spcAft>
                <a:defRPr/>
              </a:pPr>
              <a:t>‹#›</a:t>
            </a:fld>
            <a:endParaRPr lang="fr-CH" altLang="en-US">
              <a:latin typeface="Arial" panose="020B0604020202020204" pitchFamily="34" charset="0"/>
            </a:endParaRPr>
          </a:p>
        </p:txBody>
      </p:sp>
    </p:spTree>
    <p:extLst>
      <p:ext uri="{BB962C8B-B14F-4D97-AF65-F5344CB8AC3E}">
        <p14:creationId xmlns:p14="http://schemas.microsoft.com/office/powerpoint/2010/main" val="10412324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6CC8114-B3C5-4229-929A-A15803CEF1E1}"/>
              </a:ext>
            </a:extLst>
          </p:cNvPr>
          <p:cNvSpPr>
            <a:spLocks noGrp="1"/>
          </p:cNvSpPr>
          <p:nvPr>
            <p:ph type="dt" sz="half" idx="10"/>
          </p:nvPr>
        </p:nvSpPr>
        <p:spPr/>
        <p:txBody>
          <a:bodyPr/>
          <a:lstStyle>
            <a:lvl1pPr>
              <a:defRPr/>
            </a:lvl1pPr>
          </a:lstStyle>
          <a:p>
            <a:pPr fontAlgn="base">
              <a:spcBef>
                <a:spcPct val="0"/>
              </a:spcBef>
              <a:spcAft>
                <a:spcPct val="0"/>
              </a:spcAft>
              <a:defRPr/>
            </a:pPr>
            <a:fld id="{65DB5822-5D81-4E9E-9289-1084C87C9A42}" type="datetimeFigureOut">
              <a:rPr lang="fr-FR" smtClean="0">
                <a:solidFill>
                  <a:prstClr val="white">
                    <a:tint val="75000"/>
                  </a:prstClr>
                </a:solidFill>
              </a:rPr>
              <a:pPr fontAlgn="base">
                <a:spcBef>
                  <a:spcPct val="0"/>
                </a:spcBef>
                <a:spcAft>
                  <a:spcPct val="0"/>
                </a:spcAft>
                <a:defRPr/>
              </a:pPr>
              <a:t>30/10/2019</a:t>
            </a:fld>
            <a:endParaRPr lang="fr-CH" dirty="0">
              <a:solidFill>
                <a:prstClr val="white">
                  <a:tint val="75000"/>
                </a:prstClr>
              </a:solidFill>
            </a:endParaRPr>
          </a:p>
        </p:txBody>
      </p:sp>
      <p:sp>
        <p:nvSpPr>
          <p:cNvPr id="5" name="Footer Placeholder 4">
            <a:extLst>
              <a:ext uri="{FF2B5EF4-FFF2-40B4-BE49-F238E27FC236}">
                <a16:creationId xmlns:a16="http://schemas.microsoft.com/office/drawing/2014/main" id="{65A361EB-6C6E-4B23-96B6-3550C83A26A9}"/>
              </a:ext>
            </a:extLst>
          </p:cNvPr>
          <p:cNvSpPr>
            <a:spLocks noGrp="1"/>
          </p:cNvSpPr>
          <p:nvPr>
            <p:ph type="ftr" sz="quarter" idx="11"/>
          </p:nvPr>
        </p:nvSpPr>
        <p:spPr/>
        <p:txBody>
          <a:bodyPr/>
          <a:lstStyle>
            <a:lvl1pPr>
              <a:defRPr/>
            </a:lvl1pPr>
          </a:lstStyle>
          <a:p>
            <a:pPr fontAlgn="base">
              <a:spcBef>
                <a:spcPct val="0"/>
              </a:spcBef>
              <a:spcAft>
                <a:spcPct val="0"/>
              </a:spcAft>
              <a:defRPr/>
            </a:pPr>
            <a:endParaRPr lang="fr-CH">
              <a:solidFill>
                <a:prstClr val="white">
                  <a:tint val="75000"/>
                </a:prstClr>
              </a:solidFill>
            </a:endParaRPr>
          </a:p>
        </p:txBody>
      </p:sp>
      <p:sp>
        <p:nvSpPr>
          <p:cNvPr id="6" name="Slide Number Placeholder 5">
            <a:extLst>
              <a:ext uri="{FF2B5EF4-FFF2-40B4-BE49-F238E27FC236}">
                <a16:creationId xmlns:a16="http://schemas.microsoft.com/office/drawing/2014/main" id="{7A8C01A1-603E-45D1-9335-FE0F2EA750BD}"/>
              </a:ext>
            </a:extLst>
          </p:cNvPr>
          <p:cNvSpPr>
            <a:spLocks noGrp="1"/>
          </p:cNvSpPr>
          <p:nvPr>
            <p:ph type="sldNum" sz="quarter" idx="12"/>
          </p:nvPr>
        </p:nvSpPr>
        <p:spPr/>
        <p:txBody>
          <a:bodyPr/>
          <a:lstStyle>
            <a:lvl1pPr>
              <a:defRPr/>
            </a:lvl1pPr>
          </a:lstStyle>
          <a:p>
            <a:pPr fontAlgn="base">
              <a:spcBef>
                <a:spcPct val="0"/>
              </a:spcBef>
              <a:spcAft>
                <a:spcPct val="0"/>
              </a:spcAft>
              <a:defRPr/>
            </a:pPr>
            <a:fld id="{92BC55B8-50CE-49A4-A600-B005C3576D8F}" type="slidenum">
              <a:rPr lang="fr-CH" altLang="en-US" smtClean="0">
                <a:latin typeface="Arial" panose="020B0604020202020204" pitchFamily="34" charset="0"/>
              </a:rPr>
              <a:pPr fontAlgn="base">
                <a:spcBef>
                  <a:spcPct val="0"/>
                </a:spcBef>
                <a:spcAft>
                  <a:spcPct val="0"/>
                </a:spcAft>
                <a:defRPr/>
              </a:pPr>
              <a:t>‹#›</a:t>
            </a:fld>
            <a:endParaRPr lang="fr-CH" altLang="en-US">
              <a:latin typeface="Arial" panose="020B0604020202020204" pitchFamily="34" charset="0"/>
            </a:endParaRPr>
          </a:p>
        </p:txBody>
      </p:sp>
    </p:spTree>
    <p:extLst>
      <p:ext uri="{BB962C8B-B14F-4D97-AF65-F5344CB8AC3E}">
        <p14:creationId xmlns:p14="http://schemas.microsoft.com/office/powerpoint/2010/main" val="4042493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6CC8114-B3C5-4229-929A-A15803CEF1E1}"/>
              </a:ext>
            </a:extLst>
          </p:cNvPr>
          <p:cNvSpPr>
            <a:spLocks noGrp="1"/>
          </p:cNvSpPr>
          <p:nvPr>
            <p:ph type="dt" sz="half" idx="10"/>
          </p:nvPr>
        </p:nvSpPr>
        <p:spPr/>
        <p:txBody>
          <a:bodyPr/>
          <a:lstStyle>
            <a:lvl1pPr>
              <a:defRPr/>
            </a:lvl1pPr>
          </a:lstStyle>
          <a:p>
            <a:pPr fontAlgn="base">
              <a:spcBef>
                <a:spcPct val="0"/>
              </a:spcBef>
              <a:spcAft>
                <a:spcPct val="0"/>
              </a:spcAft>
              <a:defRPr/>
            </a:pPr>
            <a:fld id="{7FB15262-3765-48C1-BABB-DBB42D0C2A4F}" type="datetimeFigureOut">
              <a:rPr lang="fr-FR" smtClean="0">
                <a:solidFill>
                  <a:prstClr val="white">
                    <a:tint val="75000"/>
                  </a:prstClr>
                </a:solidFill>
              </a:rPr>
              <a:pPr fontAlgn="base">
                <a:spcBef>
                  <a:spcPct val="0"/>
                </a:spcBef>
                <a:spcAft>
                  <a:spcPct val="0"/>
                </a:spcAft>
                <a:defRPr/>
              </a:pPr>
              <a:t>30/10/2019</a:t>
            </a:fld>
            <a:endParaRPr lang="fr-CH" dirty="0">
              <a:solidFill>
                <a:prstClr val="white">
                  <a:tint val="75000"/>
                </a:prstClr>
              </a:solidFill>
            </a:endParaRPr>
          </a:p>
        </p:txBody>
      </p:sp>
      <p:sp>
        <p:nvSpPr>
          <p:cNvPr id="5" name="Footer Placeholder 4">
            <a:extLst>
              <a:ext uri="{FF2B5EF4-FFF2-40B4-BE49-F238E27FC236}">
                <a16:creationId xmlns:a16="http://schemas.microsoft.com/office/drawing/2014/main" id="{65A361EB-6C6E-4B23-96B6-3550C83A26A9}"/>
              </a:ext>
            </a:extLst>
          </p:cNvPr>
          <p:cNvSpPr>
            <a:spLocks noGrp="1"/>
          </p:cNvSpPr>
          <p:nvPr>
            <p:ph type="ftr" sz="quarter" idx="11"/>
          </p:nvPr>
        </p:nvSpPr>
        <p:spPr/>
        <p:txBody>
          <a:bodyPr/>
          <a:lstStyle>
            <a:lvl1pPr>
              <a:defRPr/>
            </a:lvl1pPr>
          </a:lstStyle>
          <a:p>
            <a:pPr fontAlgn="base">
              <a:spcBef>
                <a:spcPct val="0"/>
              </a:spcBef>
              <a:spcAft>
                <a:spcPct val="0"/>
              </a:spcAft>
              <a:defRPr/>
            </a:pPr>
            <a:endParaRPr lang="fr-CH">
              <a:solidFill>
                <a:prstClr val="white">
                  <a:tint val="75000"/>
                </a:prstClr>
              </a:solidFill>
            </a:endParaRPr>
          </a:p>
        </p:txBody>
      </p:sp>
      <p:sp>
        <p:nvSpPr>
          <p:cNvPr id="6" name="Slide Number Placeholder 5">
            <a:extLst>
              <a:ext uri="{FF2B5EF4-FFF2-40B4-BE49-F238E27FC236}">
                <a16:creationId xmlns:a16="http://schemas.microsoft.com/office/drawing/2014/main" id="{7A8C01A1-603E-45D1-9335-FE0F2EA750BD}"/>
              </a:ext>
            </a:extLst>
          </p:cNvPr>
          <p:cNvSpPr>
            <a:spLocks noGrp="1"/>
          </p:cNvSpPr>
          <p:nvPr>
            <p:ph type="sldNum" sz="quarter" idx="12"/>
          </p:nvPr>
        </p:nvSpPr>
        <p:spPr/>
        <p:txBody>
          <a:bodyPr/>
          <a:lstStyle>
            <a:lvl1pPr>
              <a:defRPr/>
            </a:lvl1pPr>
          </a:lstStyle>
          <a:p>
            <a:pPr fontAlgn="base">
              <a:spcBef>
                <a:spcPct val="0"/>
              </a:spcBef>
              <a:spcAft>
                <a:spcPct val="0"/>
              </a:spcAft>
              <a:defRPr/>
            </a:pPr>
            <a:fld id="{6805B292-0FFF-48E1-AFEF-C64295B71C59}" type="slidenum">
              <a:rPr lang="fr-CH" altLang="en-US" smtClean="0">
                <a:latin typeface="Arial" panose="020B0604020202020204" pitchFamily="34" charset="0"/>
              </a:rPr>
              <a:pPr fontAlgn="base">
                <a:spcBef>
                  <a:spcPct val="0"/>
                </a:spcBef>
                <a:spcAft>
                  <a:spcPct val="0"/>
                </a:spcAft>
                <a:defRPr/>
              </a:pPr>
              <a:t>‹#›</a:t>
            </a:fld>
            <a:endParaRPr lang="fr-CH" altLang="en-US">
              <a:latin typeface="Arial" panose="020B0604020202020204" pitchFamily="34" charset="0"/>
            </a:endParaRPr>
          </a:p>
        </p:txBody>
      </p:sp>
    </p:spTree>
    <p:extLst>
      <p:ext uri="{BB962C8B-B14F-4D97-AF65-F5344CB8AC3E}">
        <p14:creationId xmlns:p14="http://schemas.microsoft.com/office/powerpoint/2010/main" val="2959238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A6CC8114-B3C5-4229-929A-A15803CEF1E1}"/>
              </a:ext>
            </a:extLst>
          </p:cNvPr>
          <p:cNvSpPr>
            <a:spLocks noGrp="1"/>
          </p:cNvSpPr>
          <p:nvPr>
            <p:ph type="dt" sz="half" idx="10"/>
          </p:nvPr>
        </p:nvSpPr>
        <p:spPr/>
        <p:txBody>
          <a:bodyPr/>
          <a:lstStyle>
            <a:lvl1pPr>
              <a:defRPr/>
            </a:lvl1pPr>
          </a:lstStyle>
          <a:p>
            <a:pPr fontAlgn="base">
              <a:spcBef>
                <a:spcPct val="0"/>
              </a:spcBef>
              <a:spcAft>
                <a:spcPct val="0"/>
              </a:spcAft>
              <a:defRPr/>
            </a:pPr>
            <a:fld id="{1028915E-C3E1-4559-AD50-213964EB6F8C}" type="datetimeFigureOut">
              <a:rPr lang="fr-FR" smtClean="0">
                <a:solidFill>
                  <a:prstClr val="white">
                    <a:tint val="75000"/>
                  </a:prstClr>
                </a:solidFill>
              </a:rPr>
              <a:pPr fontAlgn="base">
                <a:spcBef>
                  <a:spcPct val="0"/>
                </a:spcBef>
                <a:spcAft>
                  <a:spcPct val="0"/>
                </a:spcAft>
                <a:defRPr/>
              </a:pPr>
              <a:t>30/10/2019</a:t>
            </a:fld>
            <a:endParaRPr lang="fr-CH" dirty="0">
              <a:solidFill>
                <a:prstClr val="white">
                  <a:tint val="75000"/>
                </a:prstClr>
              </a:solidFill>
            </a:endParaRPr>
          </a:p>
        </p:txBody>
      </p:sp>
      <p:sp>
        <p:nvSpPr>
          <p:cNvPr id="6" name="Footer Placeholder 4">
            <a:extLst>
              <a:ext uri="{FF2B5EF4-FFF2-40B4-BE49-F238E27FC236}">
                <a16:creationId xmlns:a16="http://schemas.microsoft.com/office/drawing/2014/main" id="{65A361EB-6C6E-4B23-96B6-3550C83A26A9}"/>
              </a:ext>
            </a:extLst>
          </p:cNvPr>
          <p:cNvSpPr>
            <a:spLocks noGrp="1"/>
          </p:cNvSpPr>
          <p:nvPr>
            <p:ph type="ftr" sz="quarter" idx="11"/>
          </p:nvPr>
        </p:nvSpPr>
        <p:spPr/>
        <p:txBody>
          <a:bodyPr/>
          <a:lstStyle>
            <a:lvl1pPr>
              <a:defRPr/>
            </a:lvl1pPr>
          </a:lstStyle>
          <a:p>
            <a:pPr fontAlgn="base">
              <a:spcBef>
                <a:spcPct val="0"/>
              </a:spcBef>
              <a:spcAft>
                <a:spcPct val="0"/>
              </a:spcAft>
              <a:defRPr/>
            </a:pPr>
            <a:endParaRPr lang="fr-CH">
              <a:solidFill>
                <a:prstClr val="white">
                  <a:tint val="75000"/>
                </a:prstClr>
              </a:solidFill>
            </a:endParaRPr>
          </a:p>
        </p:txBody>
      </p:sp>
      <p:sp>
        <p:nvSpPr>
          <p:cNvPr id="7" name="Slide Number Placeholder 5">
            <a:extLst>
              <a:ext uri="{FF2B5EF4-FFF2-40B4-BE49-F238E27FC236}">
                <a16:creationId xmlns:a16="http://schemas.microsoft.com/office/drawing/2014/main" id="{7A8C01A1-603E-45D1-9335-FE0F2EA750BD}"/>
              </a:ext>
            </a:extLst>
          </p:cNvPr>
          <p:cNvSpPr>
            <a:spLocks noGrp="1"/>
          </p:cNvSpPr>
          <p:nvPr>
            <p:ph type="sldNum" sz="quarter" idx="12"/>
          </p:nvPr>
        </p:nvSpPr>
        <p:spPr/>
        <p:txBody>
          <a:bodyPr/>
          <a:lstStyle>
            <a:lvl1pPr>
              <a:defRPr/>
            </a:lvl1pPr>
          </a:lstStyle>
          <a:p>
            <a:pPr fontAlgn="base">
              <a:spcBef>
                <a:spcPct val="0"/>
              </a:spcBef>
              <a:spcAft>
                <a:spcPct val="0"/>
              </a:spcAft>
              <a:defRPr/>
            </a:pPr>
            <a:fld id="{1F779419-6832-4D31-AE6D-F73B9627DDE5}" type="slidenum">
              <a:rPr lang="fr-CH" altLang="en-US" smtClean="0">
                <a:latin typeface="Arial" panose="020B0604020202020204" pitchFamily="34" charset="0"/>
              </a:rPr>
              <a:pPr fontAlgn="base">
                <a:spcBef>
                  <a:spcPct val="0"/>
                </a:spcBef>
                <a:spcAft>
                  <a:spcPct val="0"/>
                </a:spcAft>
                <a:defRPr/>
              </a:pPr>
              <a:t>‹#›</a:t>
            </a:fld>
            <a:endParaRPr lang="fr-CH" altLang="en-US">
              <a:latin typeface="Arial" panose="020B0604020202020204" pitchFamily="34" charset="0"/>
            </a:endParaRPr>
          </a:p>
        </p:txBody>
      </p:sp>
    </p:spTree>
    <p:extLst>
      <p:ext uri="{BB962C8B-B14F-4D97-AF65-F5344CB8AC3E}">
        <p14:creationId xmlns:p14="http://schemas.microsoft.com/office/powerpoint/2010/main" val="38322341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A6CC8114-B3C5-4229-929A-A15803CEF1E1}"/>
              </a:ext>
            </a:extLst>
          </p:cNvPr>
          <p:cNvSpPr>
            <a:spLocks noGrp="1"/>
          </p:cNvSpPr>
          <p:nvPr>
            <p:ph type="dt" sz="half" idx="10"/>
          </p:nvPr>
        </p:nvSpPr>
        <p:spPr/>
        <p:txBody>
          <a:bodyPr/>
          <a:lstStyle>
            <a:lvl1pPr>
              <a:defRPr/>
            </a:lvl1pPr>
          </a:lstStyle>
          <a:p>
            <a:pPr fontAlgn="base">
              <a:spcBef>
                <a:spcPct val="0"/>
              </a:spcBef>
              <a:spcAft>
                <a:spcPct val="0"/>
              </a:spcAft>
              <a:defRPr/>
            </a:pPr>
            <a:fld id="{DEA65AA6-4DDF-450C-BB45-FA63A27CF534}" type="datetimeFigureOut">
              <a:rPr lang="fr-FR" smtClean="0">
                <a:solidFill>
                  <a:prstClr val="white">
                    <a:tint val="75000"/>
                  </a:prstClr>
                </a:solidFill>
              </a:rPr>
              <a:pPr fontAlgn="base">
                <a:spcBef>
                  <a:spcPct val="0"/>
                </a:spcBef>
                <a:spcAft>
                  <a:spcPct val="0"/>
                </a:spcAft>
                <a:defRPr/>
              </a:pPr>
              <a:t>30/10/2019</a:t>
            </a:fld>
            <a:endParaRPr lang="fr-CH" dirty="0">
              <a:solidFill>
                <a:prstClr val="white">
                  <a:tint val="75000"/>
                </a:prstClr>
              </a:solidFill>
            </a:endParaRPr>
          </a:p>
        </p:txBody>
      </p:sp>
      <p:sp>
        <p:nvSpPr>
          <p:cNvPr id="8" name="Footer Placeholder 4">
            <a:extLst>
              <a:ext uri="{FF2B5EF4-FFF2-40B4-BE49-F238E27FC236}">
                <a16:creationId xmlns:a16="http://schemas.microsoft.com/office/drawing/2014/main" id="{65A361EB-6C6E-4B23-96B6-3550C83A26A9}"/>
              </a:ext>
            </a:extLst>
          </p:cNvPr>
          <p:cNvSpPr>
            <a:spLocks noGrp="1"/>
          </p:cNvSpPr>
          <p:nvPr>
            <p:ph type="ftr" sz="quarter" idx="11"/>
          </p:nvPr>
        </p:nvSpPr>
        <p:spPr/>
        <p:txBody>
          <a:bodyPr/>
          <a:lstStyle>
            <a:lvl1pPr>
              <a:defRPr/>
            </a:lvl1pPr>
          </a:lstStyle>
          <a:p>
            <a:pPr fontAlgn="base">
              <a:spcBef>
                <a:spcPct val="0"/>
              </a:spcBef>
              <a:spcAft>
                <a:spcPct val="0"/>
              </a:spcAft>
              <a:defRPr/>
            </a:pPr>
            <a:endParaRPr lang="fr-CH">
              <a:solidFill>
                <a:prstClr val="white">
                  <a:tint val="75000"/>
                </a:prstClr>
              </a:solidFill>
            </a:endParaRPr>
          </a:p>
        </p:txBody>
      </p:sp>
      <p:sp>
        <p:nvSpPr>
          <p:cNvPr id="9" name="Slide Number Placeholder 5">
            <a:extLst>
              <a:ext uri="{FF2B5EF4-FFF2-40B4-BE49-F238E27FC236}">
                <a16:creationId xmlns:a16="http://schemas.microsoft.com/office/drawing/2014/main" id="{7A8C01A1-603E-45D1-9335-FE0F2EA750BD}"/>
              </a:ext>
            </a:extLst>
          </p:cNvPr>
          <p:cNvSpPr>
            <a:spLocks noGrp="1"/>
          </p:cNvSpPr>
          <p:nvPr>
            <p:ph type="sldNum" sz="quarter" idx="12"/>
          </p:nvPr>
        </p:nvSpPr>
        <p:spPr/>
        <p:txBody>
          <a:bodyPr/>
          <a:lstStyle>
            <a:lvl1pPr>
              <a:defRPr/>
            </a:lvl1pPr>
          </a:lstStyle>
          <a:p>
            <a:pPr fontAlgn="base">
              <a:spcBef>
                <a:spcPct val="0"/>
              </a:spcBef>
              <a:spcAft>
                <a:spcPct val="0"/>
              </a:spcAft>
              <a:defRPr/>
            </a:pPr>
            <a:fld id="{FCB686E7-7D14-40A1-BF99-775C6DDD7F92}" type="slidenum">
              <a:rPr lang="fr-CH" altLang="en-US" smtClean="0">
                <a:latin typeface="Arial" panose="020B0604020202020204" pitchFamily="34" charset="0"/>
              </a:rPr>
              <a:pPr fontAlgn="base">
                <a:spcBef>
                  <a:spcPct val="0"/>
                </a:spcBef>
                <a:spcAft>
                  <a:spcPct val="0"/>
                </a:spcAft>
                <a:defRPr/>
              </a:pPr>
              <a:t>‹#›</a:t>
            </a:fld>
            <a:endParaRPr lang="fr-CH" altLang="en-US">
              <a:latin typeface="Arial" panose="020B0604020202020204" pitchFamily="34" charset="0"/>
            </a:endParaRPr>
          </a:p>
        </p:txBody>
      </p:sp>
    </p:spTree>
    <p:extLst>
      <p:ext uri="{BB962C8B-B14F-4D97-AF65-F5344CB8AC3E}">
        <p14:creationId xmlns:p14="http://schemas.microsoft.com/office/powerpoint/2010/main" val="32892305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A6CC8114-B3C5-4229-929A-A15803CEF1E1}"/>
              </a:ext>
            </a:extLst>
          </p:cNvPr>
          <p:cNvSpPr>
            <a:spLocks noGrp="1"/>
          </p:cNvSpPr>
          <p:nvPr>
            <p:ph type="dt" sz="half" idx="10"/>
          </p:nvPr>
        </p:nvSpPr>
        <p:spPr/>
        <p:txBody>
          <a:bodyPr/>
          <a:lstStyle>
            <a:lvl1pPr>
              <a:defRPr/>
            </a:lvl1pPr>
          </a:lstStyle>
          <a:p>
            <a:pPr fontAlgn="base">
              <a:spcBef>
                <a:spcPct val="0"/>
              </a:spcBef>
              <a:spcAft>
                <a:spcPct val="0"/>
              </a:spcAft>
              <a:defRPr/>
            </a:pPr>
            <a:fld id="{3E8F04EC-EAC3-47F4-8DB8-5D02E9A3346A}" type="datetimeFigureOut">
              <a:rPr lang="fr-FR" smtClean="0">
                <a:solidFill>
                  <a:prstClr val="white">
                    <a:tint val="75000"/>
                  </a:prstClr>
                </a:solidFill>
              </a:rPr>
              <a:pPr fontAlgn="base">
                <a:spcBef>
                  <a:spcPct val="0"/>
                </a:spcBef>
                <a:spcAft>
                  <a:spcPct val="0"/>
                </a:spcAft>
                <a:defRPr/>
              </a:pPr>
              <a:t>30/10/2019</a:t>
            </a:fld>
            <a:endParaRPr lang="fr-CH" dirty="0">
              <a:solidFill>
                <a:prstClr val="white">
                  <a:tint val="75000"/>
                </a:prstClr>
              </a:solidFill>
            </a:endParaRPr>
          </a:p>
        </p:txBody>
      </p:sp>
      <p:sp>
        <p:nvSpPr>
          <p:cNvPr id="4" name="Footer Placeholder 4">
            <a:extLst>
              <a:ext uri="{FF2B5EF4-FFF2-40B4-BE49-F238E27FC236}">
                <a16:creationId xmlns:a16="http://schemas.microsoft.com/office/drawing/2014/main" id="{65A361EB-6C6E-4B23-96B6-3550C83A26A9}"/>
              </a:ext>
            </a:extLst>
          </p:cNvPr>
          <p:cNvSpPr>
            <a:spLocks noGrp="1"/>
          </p:cNvSpPr>
          <p:nvPr>
            <p:ph type="ftr" sz="quarter" idx="11"/>
          </p:nvPr>
        </p:nvSpPr>
        <p:spPr/>
        <p:txBody>
          <a:bodyPr/>
          <a:lstStyle>
            <a:lvl1pPr>
              <a:defRPr/>
            </a:lvl1pPr>
          </a:lstStyle>
          <a:p>
            <a:pPr fontAlgn="base">
              <a:spcBef>
                <a:spcPct val="0"/>
              </a:spcBef>
              <a:spcAft>
                <a:spcPct val="0"/>
              </a:spcAft>
              <a:defRPr/>
            </a:pPr>
            <a:endParaRPr lang="fr-CH">
              <a:solidFill>
                <a:prstClr val="white">
                  <a:tint val="75000"/>
                </a:prstClr>
              </a:solidFill>
            </a:endParaRPr>
          </a:p>
        </p:txBody>
      </p:sp>
      <p:sp>
        <p:nvSpPr>
          <p:cNvPr id="5" name="Slide Number Placeholder 5">
            <a:extLst>
              <a:ext uri="{FF2B5EF4-FFF2-40B4-BE49-F238E27FC236}">
                <a16:creationId xmlns:a16="http://schemas.microsoft.com/office/drawing/2014/main" id="{7A8C01A1-603E-45D1-9335-FE0F2EA750BD}"/>
              </a:ext>
            </a:extLst>
          </p:cNvPr>
          <p:cNvSpPr>
            <a:spLocks noGrp="1"/>
          </p:cNvSpPr>
          <p:nvPr>
            <p:ph type="sldNum" sz="quarter" idx="12"/>
          </p:nvPr>
        </p:nvSpPr>
        <p:spPr/>
        <p:txBody>
          <a:bodyPr/>
          <a:lstStyle>
            <a:lvl1pPr>
              <a:defRPr/>
            </a:lvl1pPr>
          </a:lstStyle>
          <a:p>
            <a:pPr fontAlgn="base">
              <a:spcBef>
                <a:spcPct val="0"/>
              </a:spcBef>
              <a:spcAft>
                <a:spcPct val="0"/>
              </a:spcAft>
              <a:defRPr/>
            </a:pPr>
            <a:fld id="{EED90B50-0A3D-4EF3-B75B-E99B06633070}" type="slidenum">
              <a:rPr lang="fr-CH" altLang="en-US" smtClean="0">
                <a:latin typeface="Arial" panose="020B0604020202020204" pitchFamily="34" charset="0"/>
              </a:rPr>
              <a:pPr fontAlgn="base">
                <a:spcBef>
                  <a:spcPct val="0"/>
                </a:spcBef>
                <a:spcAft>
                  <a:spcPct val="0"/>
                </a:spcAft>
                <a:defRPr/>
              </a:pPr>
              <a:t>‹#›</a:t>
            </a:fld>
            <a:endParaRPr lang="fr-CH" altLang="en-US">
              <a:latin typeface="Arial" panose="020B0604020202020204" pitchFamily="34" charset="0"/>
            </a:endParaRPr>
          </a:p>
        </p:txBody>
      </p:sp>
    </p:spTree>
    <p:extLst>
      <p:ext uri="{BB962C8B-B14F-4D97-AF65-F5344CB8AC3E}">
        <p14:creationId xmlns:p14="http://schemas.microsoft.com/office/powerpoint/2010/main" val="27256158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A6CC8114-B3C5-4229-929A-A15803CEF1E1}"/>
              </a:ext>
            </a:extLst>
          </p:cNvPr>
          <p:cNvSpPr>
            <a:spLocks noGrp="1"/>
          </p:cNvSpPr>
          <p:nvPr>
            <p:ph type="dt" sz="half" idx="10"/>
          </p:nvPr>
        </p:nvSpPr>
        <p:spPr/>
        <p:txBody>
          <a:bodyPr/>
          <a:lstStyle>
            <a:lvl1pPr>
              <a:defRPr/>
            </a:lvl1pPr>
          </a:lstStyle>
          <a:p>
            <a:pPr fontAlgn="base">
              <a:spcBef>
                <a:spcPct val="0"/>
              </a:spcBef>
              <a:spcAft>
                <a:spcPct val="0"/>
              </a:spcAft>
              <a:defRPr/>
            </a:pPr>
            <a:fld id="{46798323-6D41-4C86-B8E8-3F82DCEB45EF}" type="datetimeFigureOut">
              <a:rPr lang="fr-FR" smtClean="0">
                <a:solidFill>
                  <a:prstClr val="white">
                    <a:tint val="75000"/>
                  </a:prstClr>
                </a:solidFill>
              </a:rPr>
              <a:pPr fontAlgn="base">
                <a:spcBef>
                  <a:spcPct val="0"/>
                </a:spcBef>
                <a:spcAft>
                  <a:spcPct val="0"/>
                </a:spcAft>
                <a:defRPr/>
              </a:pPr>
              <a:t>30/10/2019</a:t>
            </a:fld>
            <a:endParaRPr lang="fr-CH" dirty="0">
              <a:solidFill>
                <a:prstClr val="white">
                  <a:tint val="75000"/>
                </a:prstClr>
              </a:solidFill>
            </a:endParaRPr>
          </a:p>
        </p:txBody>
      </p:sp>
      <p:sp>
        <p:nvSpPr>
          <p:cNvPr id="3" name="Footer Placeholder 4">
            <a:extLst>
              <a:ext uri="{FF2B5EF4-FFF2-40B4-BE49-F238E27FC236}">
                <a16:creationId xmlns:a16="http://schemas.microsoft.com/office/drawing/2014/main" id="{65A361EB-6C6E-4B23-96B6-3550C83A26A9}"/>
              </a:ext>
            </a:extLst>
          </p:cNvPr>
          <p:cNvSpPr>
            <a:spLocks noGrp="1"/>
          </p:cNvSpPr>
          <p:nvPr>
            <p:ph type="ftr" sz="quarter" idx="11"/>
          </p:nvPr>
        </p:nvSpPr>
        <p:spPr/>
        <p:txBody>
          <a:bodyPr/>
          <a:lstStyle>
            <a:lvl1pPr>
              <a:defRPr/>
            </a:lvl1pPr>
          </a:lstStyle>
          <a:p>
            <a:pPr fontAlgn="base">
              <a:spcBef>
                <a:spcPct val="0"/>
              </a:spcBef>
              <a:spcAft>
                <a:spcPct val="0"/>
              </a:spcAft>
              <a:defRPr/>
            </a:pPr>
            <a:endParaRPr lang="fr-CH">
              <a:solidFill>
                <a:prstClr val="white">
                  <a:tint val="75000"/>
                </a:prstClr>
              </a:solidFill>
            </a:endParaRPr>
          </a:p>
        </p:txBody>
      </p:sp>
      <p:sp>
        <p:nvSpPr>
          <p:cNvPr id="4" name="Slide Number Placeholder 5">
            <a:extLst>
              <a:ext uri="{FF2B5EF4-FFF2-40B4-BE49-F238E27FC236}">
                <a16:creationId xmlns:a16="http://schemas.microsoft.com/office/drawing/2014/main" id="{7A8C01A1-603E-45D1-9335-FE0F2EA750BD}"/>
              </a:ext>
            </a:extLst>
          </p:cNvPr>
          <p:cNvSpPr>
            <a:spLocks noGrp="1"/>
          </p:cNvSpPr>
          <p:nvPr>
            <p:ph type="sldNum" sz="quarter" idx="12"/>
          </p:nvPr>
        </p:nvSpPr>
        <p:spPr/>
        <p:txBody>
          <a:bodyPr/>
          <a:lstStyle>
            <a:lvl1pPr>
              <a:defRPr/>
            </a:lvl1pPr>
          </a:lstStyle>
          <a:p>
            <a:pPr fontAlgn="base">
              <a:spcBef>
                <a:spcPct val="0"/>
              </a:spcBef>
              <a:spcAft>
                <a:spcPct val="0"/>
              </a:spcAft>
              <a:defRPr/>
            </a:pPr>
            <a:fld id="{5EB7126A-B74B-403A-BDD8-6547B3A0426E}" type="slidenum">
              <a:rPr lang="fr-CH" altLang="en-US" smtClean="0">
                <a:latin typeface="Arial" panose="020B0604020202020204" pitchFamily="34" charset="0"/>
              </a:rPr>
              <a:pPr fontAlgn="base">
                <a:spcBef>
                  <a:spcPct val="0"/>
                </a:spcBef>
                <a:spcAft>
                  <a:spcPct val="0"/>
                </a:spcAft>
                <a:defRPr/>
              </a:pPr>
              <a:t>‹#›</a:t>
            </a:fld>
            <a:endParaRPr lang="fr-CH" altLang="en-US">
              <a:latin typeface="Arial" panose="020B0604020202020204" pitchFamily="34" charset="0"/>
            </a:endParaRPr>
          </a:p>
        </p:txBody>
      </p:sp>
    </p:spTree>
    <p:extLst>
      <p:ext uri="{BB962C8B-B14F-4D97-AF65-F5344CB8AC3E}">
        <p14:creationId xmlns:p14="http://schemas.microsoft.com/office/powerpoint/2010/main" val="1510541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8553A2-5726-43E3-9002-13D9E19F4AD1}" type="datetimeFigureOut">
              <a:rPr lang="en-US" smtClean="0"/>
              <a:t>10/30/2019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8A0DBF-0945-4063-9AFF-606A0B5F1AEE}" type="slidenum">
              <a:rPr lang="en-US" smtClean="0"/>
              <a:t>‹#›</a:t>
            </a:fld>
            <a:endParaRPr lang="en-US"/>
          </a:p>
        </p:txBody>
      </p:sp>
    </p:spTree>
    <p:extLst>
      <p:ext uri="{BB962C8B-B14F-4D97-AF65-F5344CB8AC3E}">
        <p14:creationId xmlns:p14="http://schemas.microsoft.com/office/powerpoint/2010/main" val="38145644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A6CC8114-B3C5-4229-929A-A15803CEF1E1}"/>
              </a:ext>
            </a:extLst>
          </p:cNvPr>
          <p:cNvSpPr>
            <a:spLocks noGrp="1"/>
          </p:cNvSpPr>
          <p:nvPr>
            <p:ph type="dt" sz="half" idx="10"/>
          </p:nvPr>
        </p:nvSpPr>
        <p:spPr/>
        <p:txBody>
          <a:bodyPr/>
          <a:lstStyle>
            <a:lvl1pPr>
              <a:defRPr/>
            </a:lvl1pPr>
          </a:lstStyle>
          <a:p>
            <a:pPr fontAlgn="base">
              <a:spcBef>
                <a:spcPct val="0"/>
              </a:spcBef>
              <a:spcAft>
                <a:spcPct val="0"/>
              </a:spcAft>
              <a:defRPr/>
            </a:pPr>
            <a:fld id="{D34297E6-E2AF-48DE-8C9D-53029BA936C0}" type="datetimeFigureOut">
              <a:rPr lang="fr-FR" smtClean="0">
                <a:solidFill>
                  <a:prstClr val="white">
                    <a:tint val="75000"/>
                  </a:prstClr>
                </a:solidFill>
              </a:rPr>
              <a:pPr fontAlgn="base">
                <a:spcBef>
                  <a:spcPct val="0"/>
                </a:spcBef>
                <a:spcAft>
                  <a:spcPct val="0"/>
                </a:spcAft>
                <a:defRPr/>
              </a:pPr>
              <a:t>30/10/2019</a:t>
            </a:fld>
            <a:endParaRPr lang="fr-CH" dirty="0">
              <a:solidFill>
                <a:prstClr val="white">
                  <a:tint val="75000"/>
                </a:prstClr>
              </a:solidFill>
            </a:endParaRPr>
          </a:p>
        </p:txBody>
      </p:sp>
      <p:sp>
        <p:nvSpPr>
          <p:cNvPr id="6" name="Footer Placeholder 4">
            <a:extLst>
              <a:ext uri="{FF2B5EF4-FFF2-40B4-BE49-F238E27FC236}">
                <a16:creationId xmlns:a16="http://schemas.microsoft.com/office/drawing/2014/main" id="{65A361EB-6C6E-4B23-96B6-3550C83A26A9}"/>
              </a:ext>
            </a:extLst>
          </p:cNvPr>
          <p:cNvSpPr>
            <a:spLocks noGrp="1"/>
          </p:cNvSpPr>
          <p:nvPr>
            <p:ph type="ftr" sz="quarter" idx="11"/>
          </p:nvPr>
        </p:nvSpPr>
        <p:spPr/>
        <p:txBody>
          <a:bodyPr/>
          <a:lstStyle>
            <a:lvl1pPr>
              <a:defRPr/>
            </a:lvl1pPr>
          </a:lstStyle>
          <a:p>
            <a:pPr fontAlgn="base">
              <a:spcBef>
                <a:spcPct val="0"/>
              </a:spcBef>
              <a:spcAft>
                <a:spcPct val="0"/>
              </a:spcAft>
              <a:defRPr/>
            </a:pPr>
            <a:endParaRPr lang="fr-CH">
              <a:solidFill>
                <a:prstClr val="white">
                  <a:tint val="75000"/>
                </a:prstClr>
              </a:solidFill>
            </a:endParaRPr>
          </a:p>
        </p:txBody>
      </p:sp>
      <p:sp>
        <p:nvSpPr>
          <p:cNvPr id="7" name="Slide Number Placeholder 5">
            <a:extLst>
              <a:ext uri="{FF2B5EF4-FFF2-40B4-BE49-F238E27FC236}">
                <a16:creationId xmlns:a16="http://schemas.microsoft.com/office/drawing/2014/main" id="{7A8C01A1-603E-45D1-9335-FE0F2EA750BD}"/>
              </a:ext>
            </a:extLst>
          </p:cNvPr>
          <p:cNvSpPr>
            <a:spLocks noGrp="1"/>
          </p:cNvSpPr>
          <p:nvPr>
            <p:ph type="sldNum" sz="quarter" idx="12"/>
          </p:nvPr>
        </p:nvSpPr>
        <p:spPr/>
        <p:txBody>
          <a:bodyPr/>
          <a:lstStyle>
            <a:lvl1pPr>
              <a:defRPr/>
            </a:lvl1pPr>
          </a:lstStyle>
          <a:p>
            <a:pPr fontAlgn="base">
              <a:spcBef>
                <a:spcPct val="0"/>
              </a:spcBef>
              <a:spcAft>
                <a:spcPct val="0"/>
              </a:spcAft>
              <a:defRPr/>
            </a:pPr>
            <a:fld id="{7CE9E6C5-91D8-4DE2-8E8A-A0641E709696}" type="slidenum">
              <a:rPr lang="fr-CH" altLang="en-US" smtClean="0">
                <a:latin typeface="Arial" panose="020B0604020202020204" pitchFamily="34" charset="0"/>
              </a:rPr>
              <a:pPr fontAlgn="base">
                <a:spcBef>
                  <a:spcPct val="0"/>
                </a:spcBef>
                <a:spcAft>
                  <a:spcPct val="0"/>
                </a:spcAft>
                <a:defRPr/>
              </a:pPr>
              <a:t>‹#›</a:t>
            </a:fld>
            <a:endParaRPr lang="fr-CH" altLang="en-US">
              <a:latin typeface="Arial" panose="020B0604020202020204" pitchFamily="34" charset="0"/>
            </a:endParaRPr>
          </a:p>
        </p:txBody>
      </p:sp>
    </p:spTree>
    <p:extLst>
      <p:ext uri="{BB962C8B-B14F-4D97-AF65-F5344CB8AC3E}">
        <p14:creationId xmlns:p14="http://schemas.microsoft.com/office/powerpoint/2010/main" val="42320138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A6CC8114-B3C5-4229-929A-A15803CEF1E1}"/>
              </a:ext>
            </a:extLst>
          </p:cNvPr>
          <p:cNvSpPr>
            <a:spLocks noGrp="1"/>
          </p:cNvSpPr>
          <p:nvPr>
            <p:ph type="dt" sz="half" idx="10"/>
          </p:nvPr>
        </p:nvSpPr>
        <p:spPr/>
        <p:txBody>
          <a:bodyPr/>
          <a:lstStyle>
            <a:lvl1pPr>
              <a:defRPr/>
            </a:lvl1pPr>
          </a:lstStyle>
          <a:p>
            <a:pPr fontAlgn="base">
              <a:spcBef>
                <a:spcPct val="0"/>
              </a:spcBef>
              <a:spcAft>
                <a:spcPct val="0"/>
              </a:spcAft>
              <a:defRPr/>
            </a:pPr>
            <a:fld id="{5D62C1FF-99F6-4534-8A07-A241A5EF6F7E}" type="datetimeFigureOut">
              <a:rPr lang="fr-FR" smtClean="0">
                <a:solidFill>
                  <a:prstClr val="white">
                    <a:tint val="75000"/>
                  </a:prstClr>
                </a:solidFill>
              </a:rPr>
              <a:pPr fontAlgn="base">
                <a:spcBef>
                  <a:spcPct val="0"/>
                </a:spcBef>
                <a:spcAft>
                  <a:spcPct val="0"/>
                </a:spcAft>
                <a:defRPr/>
              </a:pPr>
              <a:t>30/10/2019</a:t>
            </a:fld>
            <a:endParaRPr lang="fr-CH" dirty="0">
              <a:solidFill>
                <a:prstClr val="white">
                  <a:tint val="75000"/>
                </a:prstClr>
              </a:solidFill>
            </a:endParaRPr>
          </a:p>
        </p:txBody>
      </p:sp>
      <p:sp>
        <p:nvSpPr>
          <p:cNvPr id="6" name="Footer Placeholder 4">
            <a:extLst>
              <a:ext uri="{FF2B5EF4-FFF2-40B4-BE49-F238E27FC236}">
                <a16:creationId xmlns:a16="http://schemas.microsoft.com/office/drawing/2014/main" id="{65A361EB-6C6E-4B23-96B6-3550C83A26A9}"/>
              </a:ext>
            </a:extLst>
          </p:cNvPr>
          <p:cNvSpPr>
            <a:spLocks noGrp="1"/>
          </p:cNvSpPr>
          <p:nvPr>
            <p:ph type="ftr" sz="quarter" idx="11"/>
          </p:nvPr>
        </p:nvSpPr>
        <p:spPr/>
        <p:txBody>
          <a:bodyPr/>
          <a:lstStyle>
            <a:lvl1pPr>
              <a:defRPr/>
            </a:lvl1pPr>
          </a:lstStyle>
          <a:p>
            <a:pPr fontAlgn="base">
              <a:spcBef>
                <a:spcPct val="0"/>
              </a:spcBef>
              <a:spcAft>
                <a:spcPct val="0"/>
              </a:spcAft>
              <a:defRPr/>
            </a:pPr>
            <a:endParaRPr lang="fr-CH">
              <a:solidFill>
                <a:prstClr val="white">
                  <a:tint val="75000"/>
                </a:prstClr>
              </a:solidFill>
            </a:endParaRPr>
          </a:p>
        </p:txBody>
      </p:sp>
      <p:sp>
        <p:nvSpPr>
          <p:cNvPr id="7" name="Slide Number Placeholder 5">
            <a:extLst>
              <a:ext uri="{FF2B5EF4-FFF2-40B4-BE49-F238E27FC236}">
                <a16:creationId xmlns:a16="http://schemas.microsoft.com/office/drawing/2014/main" id="{7A8C01A1-603E-45D1-9335-FE0F2EA750BD}"/>
              </a:ext>
            </a:extLst>
          </p:cNvPr>
          <p:cNvSpPr>
            <a:spLocks noGrp="1"/>
          </p:cNvSpPr>
          <p:nvPr>
            <p:ph type="sldNum" sz="quarter" idx="12"/>
          </p:nvPr>
        </p:nvSpPr>
        <p:spPr/>
        <p:txBody>
          <a:bodyPr/>
          <a:lstStyle>
            <a:lvl1pPr>
              <a:defRPr/>
            </a:lvl1pPr>
          </a:lstStyle>
          <a:p>
            <a:pPr fontAlgn="base">
              <a:spcBef>
                <a:spcPct val="0"/>
              </a:spcBef>
              <a:spcAft>
                <a:spcPct val="0"/>
              </a:spcAft>
              <a:defRPr/>
            </a:pPr>
            <a:fld id="{E8E7660C-1F24-41F5-AB5A-2054F5AF5C98}" type="slidenum">
              <a:rPr lang="fr-CH" altLang="en-US" smtClean="0">
                <a:latin typeface="Arial" panose="020B0604020202020204" pitchFamily="34" charset="0"/>
              </a:rPr>
              <a:pPr fontAlgn="base">
                <a:spcBef>
                  <a:spcPct val="0"/>
                </a:spcBef>
                <a:spcAft>
                  <a:spcPct val="0"/>
                </a:spcAft>
                <a:defRPr/>
              </a:pPr>
              <a:t>‹#›</a:t>
            </a:fld>
            <a:endParaRPr lang="fr-CH" altLang="en-US">
              <a:latin typeface="Arial" panose="020B0604020202020204" pitchFamily="34" charset="0"/>
            </a:endParaRPr>
          </a:p>
        </p:txBody>
      </p:sp>
    </p:spTree>
    <p:extLst>
      <p:ext uri="{BB962C8B-B14F-4D97-AF65-F5344CB8AC3E}">
        <p14:creationId xmlns:p14="http://schemas.microsoft.com/office/powerpoint/2010/main" val="37003979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6CC8114-B3C5-4229-929A-A15803CEF1E1}"/>
              </a:ext>
            </a:extLst>
          </p:cNvPr>
          <p:cNvSpPr>
            <a:spLocks noGrp="1"/>
          </p:cNvSpPr>
          <p:nvPr>
            <p:ph type="dt" sz="half" idx="10"/>
          </p:nvPr>
        </p:nvSpPr>
        <p:spPr/>
        <p:txBody>
          <a:bodyPr/>
          <a:lstStyle>
            <a:lvl1pPr>
              <a:defRPr/>
            </a:lvl1pPr>
          </a:lstStyle>
          <a:p>
            <a:pPr fontAlgn="base">
              <a:spcBef>
                <a:spcPct val="0"/>
              </a:spcBef>
              <a:spcAft>
                <a:spcPct val="0"/>
              </a:spcAft>
              <a:defRPr/>
            </a:pPr>
            <a:fld id="{6E825A6C-8EF0-4F42-A7C4-03E057C64472}" type="datetimeFigureOut">
              <a:rPr lang="fr-FR" smtClean="0">
                <a:solidFill>
                  <a:prstClr val="white">
                    <a:tint val="75000"/>
                  </a:prstClr>
                </a:solidFill>
              </a:rPr>
              <a:pPr fontAlgn="base">
                <a:spcBef>
                  <a:spcPct val="0"/>
                </a:spcBef>
                <a:spcAft>
                  <a:spcPct val="0"/>
                </a:spcAft>
                <a:defRPr/>
              </a:pPr>
              <a:t>30/10/2019</a:t>
            </a:fld>
            <a:endParaRPr lang="fr-CH" dirty="0">
              <a:solidFill>
                <a:prstClr val="white">
                  <a:tint val="75000"/>
                </a:prstClr>
              </a:solidFill>
            </a:endParaRPr>
          </a:p>
        </p:txBody>
      </p:sp>
      <p:sp>
        <p:nvSpPr>
          <p:cNvPr id="5" name="Footer Placeholder 4">
            <a:extLst>
              <a:ext uri="{FF2B5EF4-FFF2-40B4-BE49-F238E27FC236}">
                <a16:creationId xmlns:a16="http://schemas.microsoft.com/office/drawing/2014/main" id="{65A361EB-6C6E-4B23-96B6-3550C83A26A9}"/>
              </a:ext>
            </a:extLst>
          </p:cNvPr>
          <p:cNvSpPr>
            <a:spLocks noGrp="1"/>
          </p:cNvSpPr>
          <p:nvPr>
            <p:ph type="ftr" sz="quarter" idx="11"/>
          </p:nvPr>
        </p:nvSpPr>
        <p:spPr/>
        <p:txBody>
          <a:bodyPr/>
          <a:lstStyle>
            <a:lvl1pPr>
              <a:defRPr/>
            </a:lvl1pPr>
          </a:lstStyle>
          <a:p>
            <a:pPr fontAlgn="base">
              <a:spcBef>
                <a:spcPct val="0"/>
              </a:spcBef>
              <a:spcAft>
                <a:spcPct val="0"/>
              </a:spcAft>
              <a:defRPr/>
            </a:pPr>
            <a:endParaRPr lang="fr-CH">
              <a:solidFill>
                <a:prstClr val="white">
                  <a:tint val="75000"/>
                </a:prstClr>
              </a:solidFill>
            </a:endParaRPr>
          </a:p>
        </p:txBody>
      </p:sp>
      <p:sp>
        <p:nvSpPr>
          <p:cNvPr id="6" name="Slide Number Placeholder 5">
            <a:extLst>
              <a:ext uri="{FF2B5EF4-FFF2-40B4-BE49-F238E27FC236}">
                <a16:creationId xmlns:a16="http://schemas.microsoft.com/office/drawing/2014/main" id="{7A8C01A1-603E-45D1-9335-FE0F2EA750BD}"/>
              </a:ext>
            </a:extLst>
          </p:cNvPr>
          <p:cNvSpPr>
            <a:spLocks noGrp="1"/>
          </p:cNvSpPr>
          <p:nvPr>
            <p:ph type="sldNum" sz="quarter" idx="12"/>
          </p:nvPr>
        </p:nvSpPr>
        <p:spPr/>
        <p:txBody>
          <a:bodyPr/>
          <a:lstStyle>
            <a:lvl1pPr>
              <a:defRPr/>
            </a:lvl1pPr>
          </a:lstStyle>
          <a:p>
            <a:pPr fontAlgn="base">
              <a:spcBef>
                <a:spcPct val="0"/>
              </a:spcBef>
              <a:spcAft>
                <a:spcPct val="0"/>
              </a:spcAft>
              <a:defRPr/>
            </a:pPr>
            <a:fld id="{5E8FE71F-DDCD-490F-BB24-EA3F2833B873}" type="slidenum">
              <a:rPr lang="fr-CH" altLang="en-US" smtClean="0">
                <a:latin typeface="Arial" panose="020B0604020202020204" pitchFamily="34" charset="0"/>
              </a:rPr>
              <a:pPr fontAlgn="base">
                <a:spcBef>
                  <a:spcPct val="0"/>
                </a:spcBef>
                <a:spcAft>
                  <a:spcPct val="0"/>
                </a:spcAft>
                <a:defRPr/>
              </a:pPr>
              <a:t>‹#›</a:t>
            </a:fld>
            <a:endParaRPr lang="fr-CH" altLang="en-US">
              <a:latin typeface="Arial" panose="020B0604020202020204" pitchFamily="34" charset="0"/>
            </a:endParaRPr>
          </a:p>
        </p:txBody>
      </p:sp>
    </p:spTree>
    <p:extLst>
      <p:ext uri="{BB962C8B-B14F-4D97-AF65-F5344CB8AC3E}">
        <p14:creationId xmlns:p14="http://schemas.microsoft.com/office/powerpoint/2010/main" val="8991344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6CC8114-B3C5-4229-929A-A15803CEF1E1}"/>
              </a:ext>
            </a:extLst>
          </p:cNvPr>
          <p:cNvSpPr>
            <a:spLocks noGrp="1"/>
          </p:cNvSpPr>
          <p:nvPr>
            <p:ph type="dt" sz="half" idx="10"/>
          </p:nvPr>
        </p:nvSpPr>
        <p:spPr/>
        <p:txBody>
          <a:bodyPr/>
          <a:lstStyle>
            <a:lvl1pPr>
              <a:defRPr/>
            </a:lvl1pPr>
          </a:lstStyle>
          <a:p>
            <a:pPr fontAlgn="base">
              <a:spcBef>
                <a:spcPct val="0"/>
              </a:spcBef>
              <a:spcAft>
                <a:spcPct val="0"/>
              </a:spcAft>
              <a:defRPr/>
            </a:pPr>
            <a:fld id="{C6FF162C-2A40-4FF1-B59E-79A2EE059A77}" type="datetimeFigureOut">
              <a:rPr lang="fr-FR" smtClean="0">
                <a:solidFill>
                  <a:prstClr val="white">
                    <a:tint val="75000"/>
                  </a:prstClr>
                </a:solidFill>
              </a:rPr>
              <a:pPr fontAlgn="base">
                <a:spcBef>
                  <a:spcPct val="0"/>
                </a:spcBef>
                <a:spcAft>
                  <a:spcPct val="0"/>
                </a:spcAft>
                <a:defRPr/>
              </a:pPr>
              <a:t>30/10/2019</a:t>
            </a:fld>
            <a:endParaRPr lang="fr-CH" dirty="0">
              <a:solidFill>
                <a:prstClr val="white">
                  <a:tint val="75000"/>
                </a:prstClr>
              </a:solidFill>
            </a:endParaRPr>
          </a:p>
        </p:txBody>
      </p:sp>
      <p:sp>
        <p:nvSpPr>
          <p:cNvPr id="5" name="Footer Placeholder 4">
            <a:extLst>
              <a:ext uri="{FF2B5EF4-FFF2-40B4-BE49-F238E27FC236}">
                <a16:creationId xmlns:a16="http://schemas.microsoft.com/office/drawing/2014/main" id="{65A361EB-6C6E-4B23-96B6-3550C83A26A9}"/>
              </a:ext>
            </a:extLst>
          </p:cNvPr>
          <p:cNvSpPr>
            <a:spLocks noGrp="1"/>
          </p:cNvSpPr>
          <p:nvPr>
            <p:ph type="ftr" sz="quarter" idx="11"/>
          </p:nvPr>
        </p:nvSpPr>
        <p:spPr/>
        <p:txBody>
          <a:bodyPr/>
          <a:lstStyle>
            <a:lvl1pPr>
              <a:defRPr/>
            </a:lvl1pPr>
          </a:lstStyle>
          <a:p>
            <a:pPr fontAlgn="base">
              <a:spcBef>
                <a:spcPct val="0"/>
              </a:spcBef>
              <a:spcAft>
                <a:spcPct val="0"/>
              </a:spcAft>
              <a:defRPr/>
            </a:pPr>
            <a:endParaRPr lang="fr-CH">
              <a:solidFill>
                <a:prstClr val="white">
                  <a:tint val="75000"/>
                </a:prstClr>
              </a:solidFill>
            </a:endParaRPr>
          </a:p>
        </p:txBody>
      </p:sp>
      <p:sp>
        <p:nvSpPr>
          <p:cNvPr id="6" name="Slide Number Placeholder 5">
            <a:extLst>
              <a:ext uri="{FF2B5EF4-FFF2-40B4-BE49-F238E27FC236}">
                <a16:creationId xmlns:a16="http://schemas.microsoft.com/office/drawing/2014/main" id="{7A8C01A1-603E-45D1-9335-FE0F2EA750BD}"/>
              </a:ext>
            </a:extLst>
          </p:cNvPr>
          <p:cNvSpPr>
            <a:spLocks noGrp="1"/>
          </p:cNvSpPr>
          <p:nvPr>
            <p:ph type="sldNum" sz="quarter" idx="12"/>
          </p:nvPr>
        </p:nvSpPr>
        <p:spPr/>
        <p:txBody>
          <a:bodyPr/>
          <a:lstStyle>
            <a:lvl1pPr>
              <a:defRPr/>
            </a:lvl1pPr>
          </a:lstStyle>
          <a:p>
            <a:pPr fontAlgn="base">
              <a:spcBef>
                <a:spcPct val="0"/>
              </a:spcBef>
              <a:spcAft>
                <a:spcPct val="0"/>
              </a:spcAft>
              <a:defRPr/>
            </a:pPr>
            <a:fld id="{121AC72D-5CDC-4A98-A8A7-F981E5E1335C}" type="slidenum">
              <a:rPr lang="fr-CH" altLang="en-US" smtClean="0">
                <a:latin typeface="Arial" panose="020B0604020202020204" pitchFamily="34" charset="0"/>
              </a:rPr>
              <a:pPr fontAlgn="base">
                <a:spcBef>
                  <a:spcPct val="0"/>
                </a:spcBef>
                <a:spcAft>
                  <a:spcPct val="0"/>
                </a:spcAft>
                <a:defRPr/>
              </a:pPr>
              <a:t>‹#›</a:t>
            </a:fld>
            <a:endParaRPr lang="fr-CH" altLang="en-US">
              <a:latin typeface="Arial" panose="020B0604020202020204" pitchFamily="34" charset="0"/>
            </a:endParaRPr>
          </a:p>
        </p:txBody>
      </p:sp>
    </p:spTree>
    <p:extLst>
      <p:ext uri="{BB962C8B-B14F-4D97-AF65-F5344CB8AC3E}">
        <p14:creationId xmlns:p14="http://schemas.microsoft.com/office/powerpoint/2010/main" val="2360367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F8553A2-5726-43E3-9002-13D9E19F4AD1}" type="datetimeFigureOut">
              <a:rPr lang="en-US" smtClean="0"/>
              <a:t>10/30/2019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8A0DBF-0945-4063-9AFF-606A0B5F1AEE}" type="slidenum">
              <a:rPr lang="en-US" smtClean="0"/>
              <a:t>‹#›</a:t>
            </a:fld>
            <a:endParaRPr lang="en-US"/>
          </a:p>
        </p:txBody>
      </p:sp>
    </p:spTree>
    <p:extLst>
      <p:ext uri="{BB962C8B-B14F-4D97-AF65-F5344CB8AC3E}">
        <p14:creationId xmlns:p14="http://schemas.microsoft.com/office/powerpoint/2010/main" val="4176786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F8553A2-5726-43E3-9002-13D9E19F4AD1}" type="datetimeFigureOut">
              <a:rPr lang="en-US" smtClean="0"/>
              <a:t>10/30/2019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8A0DBF-0945-4063-9AFF-606A0B5F1AEE}" type="slidenum">
              <a:rPr lang="en-US" smtClean="0"/>
              <a:t>‹#›</a:t>
            </a:fld>
            <a:endParaRPr lang="en-US"/>
          </a:p>
        </p:txBody>
      </p:sp>
    </p:spTree>
    <p:extLst>
      <p:ext uri="{BB962C8B-B14F-4D97-AF65-F5344CB8AC3E}">
        <p14:creationId xmlns:p14="http://schemas.microsoft.com/office/powerpoint/2010/main" val="4878845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F8553A2-5726-43E3-9002-13D9E19F4AD1}" type="datetimeFigureOut">
              <a:rPr lang="en-US" smtClean="0"/>
              <a:t>10/30/2019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8A0DBF-0945-4063-9AFF-606A0B5F1AEE}" type="slidenum">
              <a:rPr lang="en-US" smtClean="0"/>
              <a:t>‹#›</a:t>
            </a:fld>
            <a:endParaRPr lang="en-US"/>
          </a:p>
        </p:txBody>
      </p:sp>
    </p:spTree>
    <p:extLst>
      <p:ext uri="{BB962C8B-B14F-4D97-AF65-F5344CB8AC3E}">
        <p14:creationId xmlns:p14="http://schemas.microsoft.com/office/powerpoint/2010/main" val="1453358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F8553A2-5726-43E3-9002-13D9E19F4AD1}" type="datetimeFigureOut">
              <a:rPr lang="en-US" smtClean="0"/>
              <a:t>10/30/2019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8A0DBF-0945-4063-9AFF-606A0B5F1AEE}" type="slidenum">
              <a:rPr lang="en-US" smtClean="0"/>
              <a:t>‹#›</a:t>
            </a:fld>
            <a:endParaRPr lang="en-US"/>
          </a:p>
        </p:txBody>
      </p:sp>
    </p:spTree>
    <p:extLst>
      <p:ext uri="{BB962C8B-B14F-4D97-AF65-F5344CB8AC3E}">
        <p14:creationId xmlns:p14="http://schemas.microsoft.com/office/powerpoint/2010/main" val="298278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8553A2-5726-43E3-9002-13D9E19F4AD1}" type="datetimeFigureOut">
              <a:rPr lang="en-US" smtClean="0"/>
              <a:t>10/30/2019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8A0DBF-0945-4063-9AFF-606A0B5F1AEE}" type="slidenum">
              <a:rPr lang="en-US" smtClean="0"/>
              <a:t>‹#›</a:t>
            </a:fld>
            <a:endParaRPr lang="en-US"/>
          </a:p>
        </p:txBody>
      </p:sp>
    </p:spTree>
    <p:extLst>
      <p:ext uri="{BB962C8B-B14F-4D97-AF65-F5344CB8AC3E}">
        <p14:creationId xmlns:p14="http://schemas.microsoft.com/office/powerpoint/2010/main" val="27126709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F8553A2-5726-43E3-9002-13D9E19F4AD1}" type="datetimeFigureOut">
              <a:rPr lang="en-US" smtClean="0"/>
              <a:t>10/30/2019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8A0DBF-0945-4063-9AFF-606A0B5F1AEE}" type="slidenum">
              <a:rPr lang="en-US" smtClean="0"/>
              <a:t>‹#›</a:t>
            </a:fld>
            <a:endParaRPr lang="en-US"/>
          </a:p>
        </p:txBody>
      </p:sp>
    </p:spTree>
    <p:extLst>
      <p:ext uri="{BB962C8B-B14F-4D97-AF65-F5344CB8AC3E}">
        <p14:creationId xmlns:p14="http://schemas.microsoft.com/office/powerpoint/2010/main" val="185142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F8553A2-5726-43E3-9002-13D9E19F4AD1}" type="datetimeFigureOut">
              <a:rPr lang="en-US" smtClean="0"/>
              <a:t>10/30/2019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8A0DBF-0945-4063-9AFF-606A0B5F1AEE}" type="slidenum">
              <a:rPr lang="en-US" smtClean="0"/>
              <a:t>‹#›</a:t>
            </a:fld>
            <a:endParaRPr lang="en-US"/>
          </a:p>
        </p:txBody>
      </p:sp>
    </p:spTree>
    <p:extLst>
      <p:ext uri="{BB962C8B-B14F-4D97-AF65-F5344CB8AC3E}">
        <p14:creationId xmlns:p14="http://schemas.microsoft.com/office/powerpoint/2010/main" val="32721089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8553A2-5726-43E3-9002-13D9E19F4AD1}" type="datetimeFigureOut">
              <a:rPr lang="en-US" smtClean="0"/>
              <a:t>10/30/2019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8A0DBF-0945-4063-9AFF-606A0B5F1AEE}" type="slidenum">
              <a:rPr lang="en-US" smtClean="0"/>
              <a:t>‹#›</a:t>
            </a:fld>
            <a:endParaRPr lang="en-US"/>
          </a:p>
        </p:txBody>
      </p:sp>
    </p:spTree>
    <p:extLst>
      <p:ext uri="{BB962C8B-B14F-4D97-AF65-F5344CB8AC3E}">
        <p14:creationId xmlns:p14="http://schemas.microsoft.com/office/powerpoint/2010/main" val="4221053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a:extLst>
              <a:ext uri="{FF2B5EF4-FFF2-40B4-BE49-F238E27FC236}">
                <a16:creationId xmlns:a16="http://schemas.microsoft.com/office/drawing/2014/main" id="{A6CC8114-B3C5-4229-929A-A15803CEF1E1}"/>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defRPr>
            </a:lvl1pPr>
          </a:lstStyle>
          <a:p>
            <a:pPr fontAlgn="base">
              <a:spcBef>
                <a:spcPct val="0"/>
              </a:spcBef>
              <a:spcAft>
                <a:spcPct val="0"/>
              </a:spcAft>
              <a:defRPr/>
            </a:pPr>
            <a:fld id="{5183D5FB-859E-4FC5-B0BA-44771643B043}" type="datetimeFigureOut">
              <a:rPr lang="fr-FR" smtClean="0">
                <a:solidFill>
                  <a:prstClr val="white">
                    <a:tint val="75000"/>
                  </a:prstClr>
                </a:solidFill>
              </a:rPr>
              <a:pPr fontAlgn="base">
                <a:spcBef>
                  <a:spcPct val="0"/>
                </a:spcBef>
                <a:spcAft>
                  <a:spcPct val="0"/>
                </a:spcAft>
                <a:defRPr/>
              </a:pPr>
              <a:t>30/10/2019</a:t>
            </a:fld>
            <a:endParaRPr lang="fr-CH" dirty="0">
              <a:solidFill>
                <a:prstClr val="white">
                  <a:tint val="75000"/>
                </a:prstClr>
              </a:solidFill>
            </a:endParaRPr>
          </a:p>
        </p:txBody>
      </p:sp>
      <p:sp>
        <p:nvSpPr>
          <p:cNvPr id="5" name="Footer Placeholder 4">
            <a:extLst>
              <a:ext uri="{FF2B5EF4-FFF2-40B4-BE49-F238E27FC236}">
                <a16:creationId xmlns:a16="http://schemas.microsoft.com/office/drawing/2014/main" id="{65A361EB-6C6E-4B23-96B6-3550C83A26A9}"/>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defRPr>
            </a:lvl1pPr>
          </a:lstStyle>
          <a:p>
            <a:pPr fontAlgn="base">
              <a:spcBef>
                <a:spcPct val="0"/>
              </a:spcBef>
              <a:spcAft>
                <a:spcPct val="0"/>
              </a:spcAft>
              <a:defRPr/>
            </a:pPr>
            <a:endParaRPr lang="fr-CH">
              <a:solidFill>
                <a:prstClr val="white">
                  <a:tint val="75000"/>
                </a:prstClr>
              </a:solidFill>
            </a:endParaRPr>
          </a:p>
        </p:txBody>
      </p:sp>
      <p:sp>
        <p:nvSpPr>
          <p:cNvPr id="6" name="Slide Number Placeholder 5">
            <a:extLst>
              <a:ext uri="{FF2B5EF4-FFF2-40B4-BE49-F238E27FC236}">
                <a16:creationId xmlns:a16="http://schemas.microsoft.com/office/drawing/2014/main" id="{7A8C01A1-603E-45D1-9335-FE0F2EA750BD}"/>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FFFFFF"/>
                </a:solidFill>
              </a:defRPr>
            </a:lvl1pPr>
          </a:lstStyle>
          <a:p>
            <a:pPr fontAlgn="base">
              <a:spcBef>
                <a:spcPct val="0"/>
              </a:spcBef>
              <a:spcAft>
                <a:spcPct val="0"/>
              </a:spcAft>
              <a:defRPr/>
            </a:pPr>
            <a:fld id="{F67AE005-C4D1-44BE-AB7C-E6F2558887AB}" type="slidenum">
              <a:rPr lang="fr-CH" altLang="en-US" smtClean="0">
                <a:latin typeface="Arial" panose="020B0604020202020204" pitchFamily="34" charset="0"/>
              </a:rPr>
              <a:pPr fontAlgn="base">
                <a:spcBef>
                  <a:spcPct val="0"/>
                </a:spcBef>
                <a:spcAft>
                  <a:spcPct val="0"/>
                </a:spcAft>
                <a:defRPr/>
              </a:pPr>
              <a:t>‹#›</a:t>
            </a:fld>
            <a:endParaRPr lang="fr-CH" altLang="en-US">
              <a:latin typeface="Arial" panose="020B0604020202020204" pitchFamily="34" charset="0"/>
            </a:endParaRPr>
          </a:p>
        </p:txBody>
      </p:sp>
      <p:pic>
        <p:nvPicPr>
          <p:cNvPr id="1031" name="Picture 2" descr="C:\Documents and Settings\cdeballon\Local Settings\Application Data\ColligoOfflineClient\Storage5\Files\Sites\8\Documents\Corporate ID of Association\Visuals\New graphic elements\IHS_face_blue.jp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 y="0"/>
            <a:ext cx="3238500"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2" descr="C:\Documents and Settings\cdeballon\Local Settings\Application Data\ColligoOfflineClient\Storage5\Files\Sites\8\Documents\Corporate ID of Association\Visuals\New graphic elements\IHS_logo_jaune.gif"/>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0" y="0"/>
            <a:ext cx="2142067"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665019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5.gif"/><Relationship Id="rId7" Type="http://schemas.openxmlformats.org/officeDocument/2006/relationships/image" Target="../media/image10.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image" Target="../media/image5.gif"/><Relationship Id="rId7" Type="http://schemas.openxmlformats.org/officeDocument/2006/relationships/image" Target="../media/image13.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image" Target="../media/image5.gif"/><Relationship Id="rId7" Type="http://schemas.openxmlformats.org/officeDocument/2006/relationships/image" Target="../media/image14.emf"/><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6.jpeg"/></Relationships>
</file>

<file path=ppt/slides/_rels/slide1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6.jpeg"/></Relationships>
</file>

<file path=ppt/slides/_rels/slide17.xml.rels><?xml version="1.0" encoding="UTF-8" standalone="yes"?>
<Relationships xmlns="http://schemas.openxmlformats.org/package/2006/relationships"><Relationship Id="rId3" Type="http://schemas.openxmlformats.org/officeDocument/2006/relationships/image" Target="../media/image5.gif"/><Relationship Id="rId7" Type="http://schemas.openxmlformats.org/officeDocument/2006/relationships/image" Target="../media/image16.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6.jpeg"/></Relationships>
</file>

<file path=ppt/slides/_rels/slide1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6.jpeg"/></Relationships>
</file>

<file path=ppt/slides/_rels/slide19.xml.rels><?xml version="1.0" encoding="UTF-8" standalone="yes"?>
<Relationships xmlns="http://schemas.openxmlformats.org/package/2006/relationships"><Relationship Id="rId3" Type="http://schemas.openxmlformats.org/officeDocument/2006/relationships/image" Target="../media/image5.gif"/><Relationship Id="rId7" Type="http://schemas.openxmlformats.org/officeDocument/2006/relationships/image" Target="../media/image17.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5.gif"/><Relationship Id="rId7" Type="http://schemas.openxmlformats.org/officeDocument/2006/relationships/image" Target="../media/image18.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6.jpeg"/></Relationships>
</file>

<file path=ppt/slides/_rels/slide21.xml.rels><?xml version="1.0" encoding="UTF-8" standalone="yes"?>
<Relationships xmlns="http://schemas.openxmlformats.org/package/2006/relationships"><Relationship Id="rId8" Type="http://schemas.openxmlformats.org/officeDocument/2006/relationships/image" Target="../media/image20.emf"/><Relationship Id="rId3" Type="http://schemas.openxmlformats.org/officeDocument/2006/relationships/image" Target="../media/image5.gif"/><Relationship Id="rId7" Type="http://schemas.openxmlformats.org/officeDocument/2006/relationships/image" Target="../media/image19.emf"/><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6.jpeg"/><Relationship Id="rId9" Type="http://schemas.openxmlformats.org/officeDocument/2006/relationships/image" Target="../media/image21.emf"/></Relationships>
</file>

<file path=ppt/slides/_rels/slide2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6.jpeg"/></Relationships>
</file>

<file path=ppt/slides/_rels/slide2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6.jpeg"/></Relationships>
</file>

<file path=ppt/slides/_rels/slide2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6.jpeg"/></Relationships>
</file>

<file path=ppt/slides/_rels/slide2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6.jpeg"/></Relationships>
</file>

<file path=ppt/slides/_rels/slide2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6.jpeg"/></Relationships>
</file>

<file path=ppt/slides/_rels/slide2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5.gif"/><Relationship Id="rId7" Type="http://schemas.openxmlformats.org/officeDocument/2006/relationships/image" Target="../media/image22.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6.jpeg"/><Relationship Id="rId9" Type="http://schemas.openxmlformats.org/officeDocument/2006/relationships/image" Target="../media/image24.png"/></Relationships>
</file>

<file path=ppt/slides/_rels/slide2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5.gif"/><Relationship Id="rId7" Type="http://schemas.openxmlformats.org/officeDocument/2006/relationships/image" Target="../media/image25.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6.jpeg"/><Relationship Id="rId9" Type="http://schemas.openxmlformats.org/officeDocument/2006/relationships/image" Target="../media/image27.png"/></Relationships>
</file>

<file path=ppt/slides/_rels/slide2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image" Target="../media/image5.gif"/><Relationship Id="rId7" Type="http://schemas.openxmlformats.org/officeDocument/2006/relationships/image" Target="../media/image28.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6.jpeg"/></Relationships>
</file>

<file path=ppt/slides/_rels/slide3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6.jpeg"/></Relationships>
</file>

<file path=ppt/slides/_rels/slide32.xml.rels><?xml version="1.0" encoding="UTF-8" standalone="yes"?>
<Relationships xmlns="http://schemas.openxmlformats.org/package/2006/relationships"><Relationship Id="rId3" Type="http://schemas.openxmlformats.org/officeDocument/2006/relationships/image" Target="../media/image5.gif"/><Relationship Id="rId7" Type="http://schemas.openxmlformats.org/officeDocument/2006/relationships/image" Target="../media/image29.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6.jpeg"/></Relationships>
</file>

<file path=ppt/slides/_rels/slide33.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5.gif"/><Relationship Id="rId7" Type="http://schemas.openxmlformats.org/officeDocument/2006/relationships/image" Target="../media/image30.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6.jpeg"/><Relationship Id="rId9" Type="http://schemas.openxmlformats.org/officeDocument/2006/relationships/image" Target="../media/image32.png"/></Relationships>
</file>

<file path=ppt/slides/_rels/slide3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6.jpeg"/></Relationships>
</file>

<file path=ppt/slides/_rels/slide3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6.jpeg"/></Relationships>
</file>

<file path=ppt/slides/_rels/slide36.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5.gif"/><Relationship Id="rId7" Type="http://schemas.openxmlformats.org/officeDocument/2006/relationships/image" Target="../media/image33.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6.jpeg"/></Relationships>
</file>

<file path=ppt/slides/_rels/slide3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6.jpeg"/></Relationships>
</file>

<file path=ppt/slides/_rels/slide38.xml.rels><?xml version="1.0" encoding="UTF-8" standalone="yes"?>
<Relationships xmlns="http://schemas.openxmlformats.org/package/2006/relationships"><Relationship Id="rId3" Type="http://schemas.openxmlformats.org/officeDocument/2006/relationships/image" Target="../media/image5.gif"/><Relationship Id="rId7" Type="http://schemas.openxmlformats.org/officeDocument/2006/relationships/image" Target="../media/image35.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6.jpeg"/></Relationships>
</file>

<file path=ppt/slides/_rels/slide3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7"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5.gif"/><Relationship Id="rId7" Type="http://schemas.openxmlformats.org/officeDocument/2006/relationships/image" Target="../media/image36.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6.jpeg"/></Relationships>
</file>

<file path=ppt/slides/_rels/slide41.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5.gif"/><Relationship Id="rId7" Type="http://schemas.openxmlformats.org/officeDocument/2006/relationships/image" Target="../media/image38.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6.jpeg"/></Relationships>
</file>

<file path=ppt/slides/_rels/slide4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6.jpeg"/></Relationships>
</file>

<file path=ppt/slides/_rels/slide43.xml.rels><?xml version="1.0" encoding="UTF-8" standalone="yes"?>
<Relationships xmlns="http://schemas.openxmlformats.org/package/2006/relationships"><Relationship Id="rId3" Type="http://schemas.openxmlformats.org/officeDocument/2006/relationships/image" Target="../media/image5.gif"/><Relationship Id="rId7" Type="http://schemas.openxmlformats.org/officeDocument/2006/relationships/image" Target="../media/image40.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6.jpeg"/></Relationships>
</file>

<file path=ppt/slides/_rels/slide4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6.jpeg"/></Relationships>
</file>

<file path=ppt/slides/_rels/slide45.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5.gif"/><Relationship Id="rId7" Type="http://schemas.openxmlformats.org/officeDocument/2006/relationships/image" Target="../media/image41.png"/><Relationship Id="rId12" Type="http://schemas.openxmlformats.org/officeDocument/2006/relationships/image" Target="../media/image46.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45.png"/><Relationship Id="rId5" Type="http://schemas.openxmlformats.org/officeDocument/2006/relationships/image" Target="../media/image7.png"/><Relationship Id="rId10" Type="http://schemas.openxmlformats.org/officeDocument/2006/relationships/image" Target="../media/image44.png"/><Relationship Id="rId4" Type="http://schemas.openxmlformats.org/officeDocument/2006/relationships/image" Target="../media/image6.jpeg"/><Relationship Id="rId9" Type="http://schemas.openxmlformats.org/officeDocument/2006/relationships/image" Target="../media/image43.png"/></Relationships>
</file>

<file path=ppt/slides/_rels/slide4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6.jpeg"/></Relationships>
</file>

<file path=ppt/slides/_rels/slide47.xml.rels><?xml version="1.0" encoding="UTF-8" standalone="yes"?>
<Relationships xmlns="http://schemas.openxmlformats.org/package/2006/relationships"><Relationship Id="rId3" Type="http://schemas.openxmlformats.org/officeDocument/2006/relationships/image" Target="../media/image5.gif"/><Relationship Id="rId7" Type="http://schemas.openxmlformats.org/officeDocument/2006/relationships/image" Target="../media/image47.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6.jpeg"/></Relationships>
</file>

<file path=ppt/slides/_rels/slide4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6.jpeg"/></Relationships>
</file>

<file path=ppt/slides/_rels/slide4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6.jpeg"/></Relationships>
</file>

<file path=ppt/slides/_rels/slide50.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5.gif"/><Relationship Id="rId7" Type="http://schemas.openxmlformats.org/officeDocument/2006/relationships/image" Target="../media/image48.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6.jpeg"/></Relationships>
</file>

<file path=ppt/slides/_rels/slide5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6.jpeg"/></Relationships>
</file>

<file path=ppt/slides/_rels/slide52.xml.rels><?xml version="1.0" encoding="UTF-8" standalone="yes"?>
<Relationships xmlns="http://schemas.openxmlformats.org/package/2006/relationships"><Relationship Id="rId3" Type="http://schemas.openxmlformats.org/officeDocument/2006/relationships/image" Target="../media/image5.gif"/><Relationship Id="rId7" Type="http://schemas.openxmlformats.org/officeDocument/2006/relationships/image" Target="../media/image50.jp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6.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8173" y="3204661"/>
            <a:ext cx="9437427" cy="1557839"/>
          </a:xfrm>
        </p:spPr>
        <p:txBody>
          <a:bodyPr>
            <a:noAutofit/>
          </a:bodyPr>
          <a:lstStyle/>
          <a:p>
            <a:r>
              <a:rPr lang="en-US" sz="3600" b="1" dirty="0" smtClean="0"/>
              <a:t>Neuromodulation </a:t>
            </a:r>
            <a:r>
              <a:rPr lang="en-US" sz="3600" b="1" dirty="0"/>
              <a:t>in the treatment</a:t>
            </a:r>
            <a:br>
              <a:rPr lang="en-US" sz="3600" b="1" dirty="0"/>
            </a:br>
            <a:r>
              <a:rPr lang="en-US" sz="3600" b="1" dirty="0"/>
              <a:t>of primary headaches</a:t>
            </a:r>
            <a:r>
              <a:rPr lang="en-US" sz="3200" b="1" dirty="0"/>
              <a:t/>
            </a:r>
            <a:br>
              <a:rPr lang="en-US" sz="3200" b="1" dirty="0"/>
            </a:br>
            <a:endParaRPr lang="en-US" sz="3200" b="1" dirty="0"/>
          </a:p>
        </p:txBody>
      </p:sp>
      <p:sp>
        <p:nvSpPr>
          <p:cNvPr id="3" name="Subtitle 2"/>
          <p:cNvSpPr>
            <a:spLocks noGrp="1"/>
          </p:cNvSpPr>
          <p:nvPr>
            <p:ph type="subTitle" idx="1"/>
          </p:nvPr>
        </p:nvSpPr>
        <p:spPr>
          <a:xfrm>
            <a:off x="1520524" y="5240839"/>
            <a:ext cx="9144000" cy="1299661"/>
          </a:xfrm>
        </p:spPr>
        <p:txBody>
          <a:bodyPr>
            <a:normAutofit/>
          </a:bodyPr>
          <a:lstStyle/>
          <a:p>
            <a:pPr>
              <a:defRPr/>
            </a:pPr>
            <a:r>
              <a:rPr lang="fr-FR" dirty="0" err="1" smtClean="0"/>
              <a:t>Parisa</a:t>
            </a:r>
            <a:r>
              <a:rPr lang="fr-FR" dirty="0" smtClean="0"/>
              <a:t> </a:t>
            </a:r>
            <a:r>
              <a:rPr lang="fr-FR" dirty="0" err="1" smtClean="0"/>
              <a:t>Emami,MD</a:t>
            </a:r>
            <a:endParaRPr lang="fr-FR" dirty="0"/>
          </a:p>
          <a:p>
            <a:pPr>
              <a:defRPr/>
            </a:pPr>
            <a:r>
              <a:rPr lang="fr-FR" sz="1800" dirty="0" smtClean="0"/>
              <a:t>Assistant </a:t>
            </a:r>
            <a:r>
              <a:rPr lang="fr-FR" sz="1800" dirty="0" err="1" smtClean="0"/>
              <a:t>professor</a:t>
            </a:r>
            <a:r>
              <a:rPr lang="fr-FR" sz="1800" dirty="0" smtClean="0"/>
              <a:t> of </a:t>
            </a:r>
            <a:r>
              <a:rPr lang="fr-FR" sz="1800" dirty="0" err="1" smtClean="0"/>
              <a:t>neurology</a:t>
            </a:r>
            <a:endParaRPr lang="fr-FR" sz="1800" dirty="0" smtClean="0"/>
          </a:p>
          <a:p>
            <a:pPr>
              <a:defRPr/>
            </a:pPr>
            <a:r>
              <a:rPr lang="fr-FR" sz="2000" dirty="0" err="1" smtClean="0"/>
              <a:t>Isfahan</a:t>
            </a:r>
            <a:r>
              <a:rPr lang="fr-FR" sz="2000" dirty="0" smtClean="0"/>
              <a:t> </a:t>
            </a:r>
            <a:r>
              <a:rPr lang="fr-FR" sz="2000" dirty="0" err="1" smtClean="0"/>
              <a:t>university</a:t>
            </a:r>
            <a:r>
              <a:rPr lang="fr-FR" sz="2000" dirty="0" smtClean="0"/>
              <a:t> of </a:t>
            </a:r>
            <a:r>
              <a:rPr lang="fr-FR" sz="2000" dirty="0" err="1" smtClean="0"/>
              <a:t>medical</a:t>
            </a:r>
            <a:r>
              <a:rPr lang="fr-FR" sz="2000" dirty="0" smtClean="0"/>
              <a:t> sciences</a:t>
            </a:r>
            <a:endParaRPr lang="fr-FR" sz="2000" dirty="0"/>
          </a:p>
        </p:txBody>
      </p:sp>
      <p:sp>
        <p:nvSpPr>
          <p:cNvPr id="6" name="Sous-titre 2"/>
          <p:cNvSpPr txBox="1">
            <a:spLocks/>
          </p:cNvSpPr>
          <p:nvPr/>
        </p:nvSpPr>
        <p:spPr>
          <a:xfrm>
            <a:off x="1371600" y="3886200"/>
            <a:ext cx="6400800" cy="175260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buFont typeface="Arial" charset="0"/>
              <a:buNone/>
              <a:defRPr/>
            </a:pPr>
            <a:endParaRPr lang="fr-FR" dirty="0"/>
          </a:p>
        </p:txBody>
      </p:sp>
      <p:pic>
        <p:nvPicPr>
          <p:cNvPr id="17" name="Picture 16"/>
          <p:cNvPicPr>
            <a:picLocks noChangeAspect="1"/>
          </p:cNvPicPr>
          <p:nvPr/>
        </p:nvPicPr>
        <p:blipFill>
          <a:blip r:embed="rId2"/>
          <a:stretch>
            <a:fillRect/>
          </a:stretch>
        </p:blipFill>
        <p:spPr>
          <a:xfrm>
            <a:off x="3643556" y="183485"/>
            <a:ext cx="4408244" cy="2314151"/>
          </a:xfrm>
          <a:prstGeom prst="rect">
            <a:avLst/>
          </a:prstGeom>
        </p:spPr>
      </p:pic>
    </p:spTree>
    <p:extLst>
      <p:ext uri="{BB962C8B-B14F-4D97-AF65-F5344CB8AC3E}">
        <p14:creationId xmlns:p14="http://schemas.microsoft.com/office/powerpoint/2010/main" val="26219185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912735" y="6093547"/>
            <a:ext cx="2065582" cy="507159"/>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733" y="5913092"/>
            <a:ext cx="2049452" cy="81978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92487" y="6026171"/>
            <a:ext cx="660643" cy="593621"/>
          </a:xfrm>
          <a:prstGeom prst="rect">
            <a:avLst/>
          </a:prstGeom>
        </p:spPr>
      </p:pic>
      <p:pic>
        <p:nvPicPr>
          <p:cNvPr id="8" name="Picture 7"/>
          <p:cNvPicPr>
            <a:picLocks noChangeAspect="1"/>
          </p:cNvPicPr>
          <p:nvPr/>
        </p:nvPicPr>
        <p:blipFill>
          <a:blip r:embed="rId5"/>
          <a:stretch>
            <a:fillRect/>
          </a:stretch>
        </p:blipFill>
        <p:spPr>
          <a:xfrm>
            <a:off x="10488224" y="5913092"/>
            <a:ext cx="715363" cy="832422"/>
          </a:xfrm>
          <a:prstGeom prst="rect">
            <a:avLst/>
          </a:prstGeom>
        </p:spPr>
      </p:pic>
      <p:pic>
        <p:nvPicPr>
          <p:cNvPr id="9" name="Picture 8"/>
          <p:cNvPicPr>
            <a:picLocks noChangeAspect="1"/>
          </p:cNvPicPr>
          <p:nvPr/>
        </p:nvPicPr>
        <p:blipFill>
          <a:blip r:embed="rId6"/>
          <a:stretch>
            <a:fillRect/>
          </a:stretch>
        </p:blipFill>
        <p:spPr>
          <a:xfrm>
            <a:off x="9944101" y="195983"/>
            <a:ext cx="2250086" cy="1181205"/>
          </a:xfrm>
          <a:prstGeom prst="rect">
            <a:avLst/>
          </a:prstGeom>
        </p:spPr>
      </p:pic>
      <p:sp>
        <p:nvSpPr>
          <p:cNvPr id="7" name="Rectangle 6"/>
          <p:cNvSpPr/>
          <p:nvPr/>
        </p:nvSpPr>
        <p:spPr>
          <a:xfrm>
            <a:off x="493355" y="1377188"/>
            <a:ext cx="10575789" cy="3970318"/>
          </a:xfrm>
          <a:prstGeom prst="rect">
            <a:avLst/>
          </a:prstGeom>
        </p:spPr>
        <p:txBody>
          <a:bodyPr wrap="square">
            <a:spAutoFit/>
          </a:bodyPr>
          <a:lstStyle/>
          <a:p>
            <a:pPr>
              <a:buClr>
                <a:schemeClr val="accent1"/>
              </a:buClr>
            </a:pPr>
            <a:r>
              <a:rPr lang="en-US" sz="2400" b="1" dirty="0"/>
              <a:t>Remote Electrical Neuromodulation (REN)</a:t>
            </a:r>
          </a:p>
          <a:p>
            <a:pPr marL="342900" indent="-342900">
              <a:buClr>
                <a:schemeClr val="accent1"/>
              </a:buClr>
              <a:buFont typeface="Wingdings" panose="05000000000000000000" pitchFamily="2" charset="2"/>
              <a:buChar char="Ø"/>
            </a:pPr>
            <a:r>
              <a:rPr lang="en-US" dirty="0" smtClean="0"/>
              <a:t>Latest FDA cleared device for </a:t>
            </a:r>
            <a:r>
              <a:rPr lang="en-US" dirty="0" err="1" smtClean="0"/>
              <a:t>migaine</a:t>
            </a:r>
            <a:r>
              <a:rPr lang="en-US" dirty="0" smtClean="0"/>
              <a:t> is </a:t>
            </a:r>
            <a:r>
              <a:rPr lang="en-US" dirty="0" err="1" smtClean="0"/>
              <a:t>Nerivio</a:t>
            </a:r>
            <a:r>
              <a:rPr lang="en-US" dirty="0" smtClean="0"/>
              <a:t> </a:t>
            </a:r>
            <a:r>
              <a:rPr lang="en-US" dirty="0" err="1"/>
              <a:t>Migra</a:t>
            </a:r>
            <a:r>
              <a:rPr lang="en-US" dirty="0"/>
              <a:t>® neuromodulation </a:t>
            </a:r>
            <a:r>
              <a:rPr lang="en-US" dirty="0" smtClean="0"/>
              <a:t>device.</a:t>
            </a:r>
            <a:r>
              <a:rPr lang="en-US" dirty="0"/>
              <a:t> On May 28, 2019, </a:t>
            </a:r>
            <a:r>
              <a:rPr lang="en-US" dirty="0" err="1"/>
              <a:t>Nerivio</a:t>
            </a:r>
            <a:r>
              <a:rPr lang="en-US" dirty="0"/>
              <a:t> </a:t>
            </a:r>
            <a:r>
              <a:rPr lang="en-US" dirty="0" err="1"/>
              <a:t>Migra</a:t>
            </a:r>
            <a:r>
              <a:rPr lang="en-US" dirty="0"/>
              <a:t>® was cleared by the FDA as a noninvasive neuromodulation device for acute treatment of migraine with or without aura in adults who do not have chronic </a:t>
            </a:r>
            <a:r>
              <a:rPr lang="en-US" dirty="0" smtClean="0"/>
              <a:t>migraine.</a:t>
            </a:r>
          </a:p>
          <a:p>
            <a:pPr marL="342900" indent="-342900">
              <a:buClr>
                <a:schemeClr val="accent1"/>
              </a:buClr>
              <a:buFont typeface="Wingdings" panose="05000000000000000000" pitchFamily="2" charset="2"/>
              <a:buChar char="Ø"/>
            </a:pPr>
            <a:endParaRPr lang="en-US" dirty="0" smtClean="0"/>
          </a:p>
          <a:p>
            <a:pPr marL="342900" indent="-342900">
              <a:buClr>
                <a:schemeClr val="accent1"/>
              </a:buClr>
              <a:buFont typeface="Wingdings" panose="05000000000000000000" pitchFamily="2" charset="2"/>
              <a:buChar char="Ø"/>
            </a:pPr>
            <a:r>
              <a:rPr lang="en-US" dirty="0"/>
              <a:t>The device is worn on the upper arm and uses smartphone-controlled electronic pulses to create a conditioned pain modulation response. </a:t>
            </a:r>
            <a:endParaRPr lang="en-US" dirty="0" smtClean="0"/>
          </a:p>
          <a:p>
            <a:pPr marL="342900" indent="-342900">
              <a:buClr>
                <a:schemeClr val="accent1"/>
              </a:buClr>
              <a:buFont typeface="Wingdings" panose="05000000000000000000" pitchFamily="2" charset="2"/>
              <a:buChar char="Ø"/>
            </a:pPr>
            <a:endParaRPr lang="en-US" dirty="0" smtClean="0"/>
          </a:p>
          <a:p>
            <a:pPr marL="342900" indent="-342900">
              <a:buClr>
                <a:schemeClr val="accent1"/>
              </a:buClr>
              <a:buFont typeface="Wingdings" panose="05000000000000000000" pitchFamily="2" charset="2"/>
              <a:buChar char="Ø"/>
            </a:pPr>
            <a:r>
              <a:rPr lang="en-US" dirty="0" smtClean="0"/>
              <a:t>The </a:t>
            </a:r>
            <a:r>
              <a:rPr lang="en-US" dirty="0"/>
              <a:t>effectiveness of </a:t>
            </a:r>
            <a:r>
              <a:rPr lang="en-US" dirty="0" err="1"/>
              <a:t>Nerivio</a:t>
            </a:r>
            <a:r>
              <a:rPr lang="en-US" dirty="0"/>
              <a:t> </a:t>
            </a:r>
            <a:r>
              <a:rPr lang="en-US" dirty="0" err="1"/>
              <a:t>Migra</a:t>
            </a:r>
            <a:r>
              <a:rPr lang="en-US" dirty="0"/>
              <a:t>® was demonstrated in a randomized, double-blind, placebo-controlled </a:t>
            </a:r>
            <a:r>
              <a:rPr lang="en-US" dirty="0" smtClean="0"/>
              <a:t>study. (66.7</a:t>
            </a:r>
            <a:r>
              <a:rPr lang="en-US" dirty="0"/>
              <a:t>% achieved pain relief, 37.4% experienced freedom from pain and 46.3% found relief of most bothersome symptoms two hours after </a:t>
            </a:r>
            <a:r>
              <a:rPr lang="en-US" dirty="0" smtClean="0"/>
              <a:t>treatment).</a:t>
            </a:r>
          </a:p>
          <a:p>
            <a:pPr marL="342900" indent="-342900">
              <a:buClr>
                <a:schemeClr val="accent1"/>
              </a:buClr>
              <a:buFont typeface="Wingdings" panose="05000000000000000000" pitchFamily="2" charset="2"/>
              <a:buChar char="Ø"/>
            </a:pPr>
            <a:endParaRPr lang="en-US" dirty="0" smtClean="0"/>
          </a:p>
          <a:p>
            <a:pPr marL="342900" indent="-342900">
              <a:buClr>
                <a:schemeClr val="accent1"/>
              </a:buClr>
              <a:buFont typeface="Wingdings" panose="05000000000000000000" pitchFamily="2" charset="2"/>
              <a:buChar char="Ø"/>
            </a:pPr>
            <a:r>
              <a:rPr lang="en-US" dirty="0" smtClean="0"/>
              <a:t>It </a:t>
            </a:r>
            <a:r>
              <a:rPr lang="en-US" dirty="0"/>
              <a:t>will be available in the United States this year.</a:t>
            </a:r>
          </a:p>
          <a:p>
            <a:pPr marL="342900" indent="-342900">
              <a:buClr>
                <a:schemeClr val="accent1"/>
              </a:buClr>
              <a:buFont typeface="Wingdings" panose="05000000000000000000" pitchFamily="2" charset="2"/>
              <a:buChar char="Ø"/>
            </a:pPr>
            <a:endParaRPr lang="en-US" sz="1200" dirty="0"/>
          </a:p>
        </p:txBody>
      </p:sp>
    </p:spTree>
    <p:extLst>
      <p:ext uri="{BB962C8B-B14F-4D97-AF65-F5344CB8AC3E}">
        <p14:creationId xmlns:p14="http://schemas.microsoft.com/office/powerpoint/2010/main" val="29980860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912735" y="6093547"/>
            <a:ext cx="2065582" cy="507159"/>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733" y="5913092"/>
            <a:ext cx="2049452" cy="81978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92487" y="6026171"/>
            <a:ext cx="660643" cy="593621"/>
          </a:xfrm>
          <a:prstGeom prst="rect">
            <a:avLst/>
          </a:prstGeom>
        </p:spPr>
      </p:pic>
      <p:pic>
        <p:nvPicPr>
          <p:cNvPr id="8" name="Picture 7"/>
          <p:cNvPicPr>
            <a:picLocks noChangeAspect="1"/>
          </p:cNvPicPr>
          <p:nvPr/>
        </p:nvPicPr>
        <p:blipFill>
          <a:blip r:embed="rId5"/>
          <a:stretch>
            <a:fillRect/>
          </a:stretch>
        </p:blipFill>
        <p:spPr>
          <a:xfrm>
            <a:off x="10488224" y="5913092"/>
            <a:ext cx="715363" cy="832422"/>
          </a:xfrm>
          <a:prstGeom prst="rect">
            <a:avLst/>
          </a:prstGeom>
        </p:spPr>
      </p:pic>
      <p:pic>
        <p:nvPicPr>
          <p:cNvPr id="9" name="Picture 8"/>
          <p:cNvPicPr>
            <a:picLocks noChangeAspect="1"/>
          </p:cNvPicPr>
          <p:nvPr/>
        </p:nvPicPr>
        <p:blipFill>
          <a:blip r:embed="rId6"/>
          <a:stretch>
            <a:fillRect/>
          </a:stretch>
        </p:blipFill>
        <p:spPr>
          <a:xfrm>
            <a:off x="9944101" y="195983"/>
            <a:ext cx="2250086" cy="1181205"/>
          </a:xfrm>
          <a:prstGeom prst="rect">
            <a:avLst/>
          </a:prstGeom>
        </p:spPr>
      </p:pic>
      <p:pic>
        <p:nvPicPr>
          <p:cNvPr id="3" name="Picture 2"/>
          <p:cNvPicPr>
            <a:picLocks noChangeAspect="1"/>
          </p:cNvPicPr>
          <p:nvPr/>
        </p:nvPicPr>
        <p:blipFill>
          <a:blip r:embed="rId7"/>
          <a:stretch>
            <a:fillRect/>
          </a:stretch>
        </p:blipFill>
        <p:spPr>
          <a:xfrm>
            <a:off x="1518232" y="1270244"/>
            <a:ext cx="3195436" cy="4305300"/>
          </a:xfrm>
          <a:prstGeom prst="rect">
            <a:avLst/>
          </a:prstGeom>
        </p:spPr>
      </p:pic>
      <p:pic>
        <p:nvPicPr>
          <p:cNvPr id="10" name="Picture 9"/>
          <p:cNvPicPr>
            <a:picLocks noChangeAspect="1"/>
          </p:cNvPicPr>
          <p:nvPr/>
        </p:nvPicPr>
        <p:blipFill>
          <a:blip r:embed="rId8"/>
          <a:stretch>
            <a:fillRect/>
          </a:stretch>
        </p:blipFill>
        <p:spPr>
          <a:xfrm>
            <a:off x="5945526" y="1517894"/>
            <a:ext cx="4872239" cy="3810000"/>
          </a:xfrm>
          <a:prstGeom prst="rect">
            <a:avLst/>
          </a:prstGeom>
        </p:spPr>
      </p:pic>
    </p:spTree>
    <p:extLst>
      <p:ext uri="{BB962C8B-B14F-4D97-AF65-F5344CB8AC3E}">
        <p14:creationId xmlns:p14="http://schemas.microsoft.com/office/powerpoint/2010/main" val="15291185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2784476" y="152401"/>
            <a:ext cx="7199313" cy="428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723900" algn="l"/>
                <a:tab pos="1447800" algn="l"/>
                <a:tab pos="2171700" algn="l"/>
                <a:tab pos="2895600" algn="l"/>
                <a:tab pos="3619500" algn="l"/>
                <a:tab pos="4343400" algn="l"/>
                <a:tab pos="5067300" algn="l"/>
                <a:tab pos="5791200" algn="l"/>
                <a:tab pos="6515100" algn="l"/>
              </a:tabLst>
              <a:defRPr sz="1400">
                <a:solidFill>
                  <a:srgbClr val="000000"/>
                </a:solidFill>
                <a:latin typeface="Arial" panose="020B0604020202020204" pitchFamily="34" charset="0"/>
                <a:ea typeface="ＭＳ Ｐゴシック" panose="020B0600070205080204" pitchFamily="34" charset="-128"/>
              </a:defRPr>
            </a:lvl1pPr>
            <a:lvl2pPr>
              <a:tabLst>
                <a:tab pos="723900" algn="l"/>
                <a:tab pos="1447800" algn="l"/>
                <a:tab pos="2171700" algn="l"/>
                <a:tab pos="2895600" algn="l"/>
                <a:tab pos="3619500" algn="l"/>
                <a:tab pos="4343400" algn="l"/>
                <a:tab pos="5067300" algn="l"/>
                <a:tab pos="5791200" algn="l"/>
                <a:tab pos="6515100" algn="l"/>
              </a:tabLst>
              <a:defRPr sz="1400">
                <a:solidFill>
                  <a:srgbClr val="000000"/>
                </a:solidFill>
                <a:latin typeface="Arial" panose="020B0604020202020204" pitchFamily="34" charset="0"/>
                <a:ea typeface="ＭＳ Ｐゴシック" panose="020B0600070205080204" pitchFamily="34" charset="-128"/>
              </a:defRPr>
            </a:lvl2pPr>
            <a:lvl3pPr>
              <a:tabLst>
                <a:tab pos="723900" algn="l"/>
                <a:tab pos="1447800" algn="l"/>
                <a:tab pos="2171700" algn="l"/>
                <a:tab pos="2895600" algn="l"/>
                <a:tab pos="3619500" algn="l"/>
                <a:tab pos="4343400" algn="l"/>
                <a:tab pos="5067300" algn="l"/>
                <a:tab pos="5791200" algn="l"/>
                <a:tab pos="6515100" algn="l"/>
              </a:tabLst>
              <a:defRPr sz="1400">
                <a:solidFill>
                  <a:srgbClr val="000000"/>
                </a:solidFill>
                <a:latin typeface="Arial" panose="020B0604020202020204" pitchFamily="34" charset="0"/>
                <a:ea typeface="ＭＳ Ｐゴシック" panose="020B0600070205080204" pitchFamily="34" charset="-128"/>
              </a:defRPr>
            </a:lvl3pPr>
            <a:lvl4pPr>
              <a:tabLst>
                <a:tab pos="723900" algn="l"/>
                <a:tab pos="1447800" algn="l"/>
                <a:tab pos="2171700" algn="l"/>
                <a:tab pos="2895600" algn="l"/>
                <a:tab pos="3619500" algn="l"/>
                <a:tab pos="4343400" algn="l"/>
                <a:tab pos="5067300" algn="l"/>
                <a:tab pos="5791200" algn="l"/>
                <a:tab pos="6515100" algn="l"/>
              </a:tabLst>
              <a:defRPr sz="1400">
                <a:solidFill>
                  <a:srgbClr val="000000"/>
                </a:solidFill>
                <a:latin typeface="Arial" panose="020B0604020202020204" pitchFamily="34" charset="0"/>
                <a:ea typeface="ＭＳ Ｐゴシック" panose="020B0600070205080204" pitchFamily="34" charset="-128"/>
              </a:defRPr>
            </a:lvl4pPr>
            <a:lvl5pPr>
              <a:tabLst>
                <a:tab pos="723900" algn="l"/>
                <a:tab pos="1447800" algn="l"/>
                <a:tab pos="2171700" algn="l"/>
                <a:tab pos="2895600" algn="l"/>
                <a:tab pos="3619500" algn="l"/>
                <a:tab pos="4343400" algn="l"/>
                <a:tab pos="5067300" algn="l"/>
                <a:tab pos="5791200" algn="l"/>
                <a:tab pos="6515100" algn="l"/>
              </a:tabLst>
              <a:defRPr sz="1400">
                <a:solidFill>
                  <a:srgbClr val="000000"/>
                </a:solidFill>
                <a:latin typeface="Arial" panose="020B0604020202020204" pitchFamily="34" charset="0"/>
                <a:ea typeface="ＭＳ Ｐゴシック" panose="020B060007020508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1400">
                <a:solidFill>
                  <a:srgbClr val="000000"/>
                </a:solidFill>
                <a:latin typeface="Arial" panose="020B0604020202020204" pitchFamily="34" charset="0"/>
                <a:ea typeface="ＭＳ Ｐゴシック" panose="020B060007020508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1400">
                <a:solidFill>
                  <a:srgbClr val="000000"/>
                </a:solidFill>
                <a:latin typeface="Arial" panose="020B0604020202020204" pitchFamily="34" charset="0"/>
                <a:ea typeface="ＭＳ Ｐゴシック" panose="020B060007020508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1400">
                <a:solidFill>
                  <a:srgbClr val="000000"/>
                </a:solidFill>
                <a:latin typeface="Arial" panose="020B0604020202020204" pitchFamily="34" charset="0"/>
                <a:ea typeface="ＭＳ Ｐゴシック" panose="020B060007020508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1400">
                <a:solidFill>
                  <a:srgbClr val="000000"/>
                </a:solidFill>
                <a:latin typeface="Arial" panose="020B0604020202020204" pitchFamily="34" charset="0"/>
                <a:ea typeface="ＭＳ Ｐゴシック" panose="020B0600070205080204" pitchFamily="34" charset="-128"/>
              </a:defRPr>
            </a:lvl9pPr>
          </a:lstStyle>
          <a:p>
            <a:r>
              <a:rPr lang="en-US" altLang="en-US" sz="1100"/>
              <a:t>Remote Electrical Neuromodulation (REN) Relieves Acute Migraine: A Randomized, Double‐Blind, Placebo‐Controlled, Multicenter Trial</a:t>
            </a:r>
          </a:p>
        </p:txBody>
      </p:sp>
      <p:sp>
        <p:nvSpPr>
          <p:cNvPr id="3074" name="AutoShape 2"/>
          <p:cNvSpPr>
            <a:spLocks noChangeAspect="1" noChangeArrowheads="1"/>
          </p:cNvSpPr>
          <p:nvPr/>
        </p:nvSpPr>
        <p:spPr bwMode="auto">
          <a:xfrm>
            <a:off x="6450013" y="152400"/>
            <a:ext cx="3670300" cy="355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075" name="Text Box 3"/>
          <p:cNvSpPr txBox="1">
            <a:spLocks noChangeArrowheads="1"/>
          </p:cNvSpPr>
          <p:nvPr/>
        </p:nvSpPr>
        <p:spPr bwMode="auto">
          <a:xfrm>
            <a:off x="1884363" y="5940426"/>
            <a:ext cx="8640762"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9pPr>
          </a:lstStyle>
          <a:p>
            <a:r>
              <a:rPr lang="en-US" altLang="en-US" sz="800" b="1">
                <a:solidFill>
                  <a:srgbClr val="0054A6"/>
                </a:solidFill>
              </a:rPr>
              <a:t>Headache: The Journal of Head and Face Pain, Volume: 59, Issue: 8, Pages: 1240-1252, First published: 09 May 2019, DOI: (10.1111/head.13551) </a:t>
            </a:r>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6400" y="812800"/>
            <a:ext cx="6350000" cy="3708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027991412"/>
      </p:ext>
    </p:extLst>
  </p:cSld>
  <p:clrMapOvr>
    <a:masterClrMapping/>
  </p:clrMapOvr>
  <p:transition>
    <p:wipe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912735" y="6093547"/>
            <a:ext cx="2065582" cy="507159"/>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733" y="5913092"/>
            <a:ext cx="2049452" cy="81978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92487" y="6026171"/>
            <a:ext cx="660643" cy="593621"/>
          </a:xfrm>
          <a:prstGeom prst="rect">
            <a:avLst/>
          </a:prstGeom>
        </p:spPr>
      </p:pic>
      <p:pic>
        <p:nvPicPr>
          <p:cNvPr id="8" name="Picture 7"/>
          <p:cNvPicPr>
            <a:picLocks noChangeAspect="1"/>
          </p:cNvPicPr>
          <p:nvPr/>
        </p:nvPicPr>
        <p:blipFill>
          <a:blip r:embed="rId5"/>
          <a:stretch>
            <a:fillRect/>
          </a:stretch>
        </p:blipFill>
        <p:spPr>
          <a:xfrm>
            <a:off x="10488224" y="5913092"/>
            <a:ext cx="715363" cy="832422"/>
          </a:xfrm>
          <a:prstGeom prst="rect">
            <a:avLst/>
          </a:prstGeom>
        </p:spPr>
      </p:pic>
      <p:pic>
        <p:nvPicPr>
          <p:cNvPr id="9" name="Picture 8"/>
          <p:cNvPicPr>
            <a:picLocks noChangeAspect="1"/>
          </p:cNvPicPr>
          <p:nvPr/>
        </p:nvPicPr>
        <p:blipFill>
          <a:blip r:embed="rId6"/>
          <a:stretch>
            <a:fillRect/>
          </a:stretch>
        </p:blipFill>
        <p:spPr>
          <a:xfrm>
            <a:off x="9944101" y="195983"/>
            <a:ext cx="2250086" cy="1181205"/>
          </a:xfrm>
          <a:prstGeom prst="rect">
            <a:avLst/>
          </a:prstGeom>
        </p:spPr>
      </p:pic>
      <p:sp>
        <p:nvSpPr>
          <p:cNvPr id="7" name="Rectangle 6"/>
          <p:cNvSpPr/>
          <p:nvPr/>
        </p:nvSpPr>
        <p:spPr>
          <a:xfrm>
            <a:off x="627798" y="900912"/>
            <a:ext cx="10575789" cy="2277547"/>
          </a:xfrm>
          <a:prstGeom prst="rect">
            <a:avLst/>
          </a:prstGeom>
        </p:spPr>
        <p:txBody>
          <a:bodyPr wrap="square">
            <a:spAutoFit/>
          </a:bodyPr>
          <a:lstStyle/>
          <a:p>
            <a:r>
              <a:rPr lang="en-US" sz="2800" b="1" dirty="0" smtClean="0">
                <a:solidFill>
                  <a:schemeClr val="accent5">
                    <a:lumMod val="75000"/>
                  </a:schemeClr>
                </a:solidFill>
              </a:rPr>
              <a:t>Supraorbital </a:t>
            </a:r>
            <a:r>
              <a:rPr lang="en-US" sz="2800" b="1" dirty="0">
                <a:solidFill>
                  <a:schemeClr val="accent5">
                    <a:lumMod val="75000"/>
                  </a:schemeClr>
                </a:solidFill>
              </a:rPr>
              <a:t>nerve stimulation and the Cefaly </a:t>
            </a:r>
            <a:r>
              <a:rPr lang="en-US" sz="2800" b="1" dirty="0" smtClean="0">
                <a:solidFill>
                  <a:schemeClr val="accent5">
                    <a:lumMod val="75000"/>
                  </a:schemeClr>
                </a:solidFill>
              </a:rPr>
              <a:t>device</a:t>
            </a:r>
          </a:p>
          <a:p>
            <a:endParaRPr lang="en-US" sz="2400" b="1" dirty="0">
              <a:solidFill>
                <a:srgbClr val="000000"/>
              </a:solidFill>
            </a:endParaRPr>
          </a:p>
          <a:p>
            <a:pPr marL="285750" indent="-285750">
              <a:buClr>
                <a:schemeClr val="accent1"/>
              </a:buClr>
              <a:buFont typeface="Wingdings" panose="05000000000000000000" pitchFamily="2" charset="2"/>
              <a:buChar char="Ø"/>
            </a:pPr>
            <a:r>
              <a:rPr lang="en-US" dirty="0">
                <a:solidFill>
                  <a:srgbClr val="000000"/>
                </a:solidFill>
              </a:rPr>
              <a:t>The </a:t>
            </a:r>
            <a:r>
              <a:rPr lang="en-US" dirty="0" err="1">
                <a:solidFill>
                  <a:srgbClr val="000000"/>
                </a:solidFill>
              </a:rPr>
              <a:t>trigeminovascular</a:t>
            </a:r>
            <a:r>
              <a:rPr lang="en-US" dirty="0">
                <a:solidFill>
                  <a:srgbClr val="000000"/>
                </a:solidFill>
              </a:rPr>
              <a:t> system has a crucial role </a:t>
            </a:r>
            <a:r>
              <a:rPr lang="en-US" dirty="0" smtClean="0">
                <a:solidFill>
                  <a:srgbClr val="000000"/>
                </a:solidFill>
              </a:rPr>
              <a:t>in head pain.</a:t>
            </a:r>
            <a:r>
              <a:rPr lang="en-US" dirty="0" smtClean="0">
                <a:solidFill>
                  <a:srgbClr val="0000FF"/>
                </a:solidFill>
              </a:rPr>
              <a:t> </a:t>
            </a:r>
            <a:r>
              <a:rPr lang="en-US" dirty="0">
                <a:solidFill>
                  <a:srgbClr val="000000"/>
                </a:solidFill>
              </a:rPr>
              <a:t>The supraorbital nerve is a branch of </a:t>
            </a:r>
            <a:r>
              <a:rPr lang="en-US" dirty="0" smtClean="0">
                <a:solidFill>
                  <a:srgbClr val="000000"/>
                </a:solidFill>
              </a:rPr>
              <a:t>the first </a:t>
            </a:r>
            <a:r>
              <a:rPr lang="en-US" dirty="0">
                <a:solidFill>
                  <a:srgbClr val="000000"/>
                </a:solidFill>
              </a:rPr>
              <a:t>division of the trigeminal nerve</a:t>
            </a:r>
            <a:r>
              <a:rPr lang="en-US" dirty="0" smtClean="0">
                <a:solidFill>
                  <a:srgbClr val="000000"/>
                </a:solidFill>
              </a:rPr>
              <a:t>.</a:t>
            </a:r>
          </a:p>
          <a:p>
            <a:pPr marL="285750" indent="-285750">
              <a:buClr>
                <a:schemeClr val="accent1"/>
              </a:buClr>
              <a:buFont typeface="Wingdings" panose="05000000000000000000" pitchFamily="2" charset="2"/>
              <a:buChar char="Ø"/>
            </a:pPr>
            <a:endParaRPr lang="en-US" dirty="0">
              <a:solidFill>
                <a:srgbClr val="000000"/>
              </a:solidFill>
            </a:endParaRPr>
          </a:p>
          <a:p>
            <a:pPr marL="285750" indent="-285750">
              <a:buClr>
                <a:schemeClr val="accent1"/>
              </a:buClr>
              <a:buFont typeface="Wingdings" panose="05000000000000000000" pitchFamily="2" charset="2"/>
              <a:buChar char="Ø"/>
            </a:pPr>
            <a:r>
              <a:rPr lang="en-US" dirty="0" smtClean="0">
                <a:solidFill>
                  <a:srgbClr val="000000"/>
                </a:solidFill>
              </a:rPr>
              <a:t> </a:t>
            </a:r>
            <a:r>
              <a:rPr lang="en-US" dirty="0">
                <a:solidFill>
                  <a:srgbClr val="000000"/>
                </a:solidFill>
              </a:rPr>
              <a:t>The Cefaly device </a:t>
            </a:r>
            <a:r>
              <a:rPr lang="en-US" dirty="0" smtClean="0">
                <a:solidFill>
                  <a:srgbClr val="000000"/>
                </a:solidFill>
              </a:rPr>
              <a:t>is an </a:t>
            </a:r>
            <a:r>
              <a:rPr lang="en-US" dirty="0">
                <a:solidFill>
                  <a:srgbClr val="000000"/>
                </a:solidFill>
              </a:rPr>
              <a:t>external transcutaneous supraorbital nerve </a:t>
            </a:r>
            <a:r>
              <a:rPr lang="en-US" dirty="0" smtClean="0">
                <a:solidFill>
                  <a:srgbClr val="000000"/>
                </a:solidFill>
              </a:rPr>
              <a:t>stimulator that </a:t>
            </a:r>
            <a:r>
              <a:rPr lang="en-US" dirty="0">
                <a:solidFill>
                  <a:srgbClr val="000000"/>
                </a:solidFill>
              </a:rPr>
              <a:t>is battery powered and applied to the </a:t>
            </a:r>
            <a:r>
              <a:rPr lang="en-US" dirty="0" smtClean="0">
                <a:solidFill>
                  <a:srgbClr val="000000"/>
                </a:solidFill>
              </a:rPr>
              <a:t>forehead using </a:t>
            </a:r>
            <a:r>
              <a:rPr lang="en-US" dirty="0">
                <a:solidFill>
                  <a:srgbClr val="000000"/>
                </a:solidFill>
              </a:rPr>
              <a:t>a headband-like </a:t>
            </a:r>
            <a:r>
              <a:rPr lang="en-US" dirty="0" smtClean="0">
                <a:solidFill>
                  <a:srgbClr val="000000"/>
                </a:solidFill>
              </a:rPr>
              <a:t>device.</a:t>
            </a:r>
            <a:endParaRPr lang="en-US" dirty="0"/>
          </a:p>
        </p:txBody>
      </p:sp>
    </p:spTree>
    <p:extLst>
      <p:ext uri="{BB962C8B-B14F-4D97-AF65-F5344CB8AC3E}">
        <p14:creationId xmlns:p14="http://schemas.microsoft.com/office/powerpoint/2010/main" val="24045894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305" y="195983"/>
            <a:ext cx="10515600" cy="1405721"/>
          </a:xfrm>
        </p:spPr>
        <p:txBody>
          <a:bodyPr>
            <a:normAutofit/>
          </a:bodyPr>
          <a:lstStyle/>
          <a:p>
            <a:r>
              <a:rPr lang="en-US" sz="3600" b="1" dirty="0" smtClean="0"/>
              <a:t/>
            </a:r>
            <a:br>
              <a:rPr lang="en-US" sz="3600" b="1" dirty="0" smtClean="0"/>
            </a:br>
            <a:endParaRPr lang="en-US" sz="360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912735" y="6093547"/>
            <a:ext cx="2065582" cy="507159"/>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733" y="5913092"/>
            <a:ext cx="2049452" cy="81978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92487" y="6026171"/>
            <a:ext cx="660643" cy="593621"/>
          </a:xfrm>
          <a:prstGeom prst="rect">
            <a:avLst/>
          </a:prstGeom>
        </p:spPr>
      </p:pic>
      <p:pic>
        <p:nvPicPr>
          <p:cNvPr id="8" name="Picture 7"/>
          <p:cNvPicPr>
            <a:picLocks noChangeAspect="1"/>
          </p:cNvPicPr>
          <p:nvPr/>
        </p:nvPicPr>
        <p:blipFill>
          <a:blip r:embed="rId5"/>
          <a:stretch>
            <a:fillRect/>
          </a:stretch>
        </p:blipFill>
        <p:spPr>
          <a:xfrm>
            <a:off x="10488224" y="5913092"/>
            <a:ext cx="715363" cy="832422"/>
          </a:xfrm>
          <a:prstGeom prst="rect">
            <a:avLst/>
          </a:prstGeom>
        </p:spPr>
      </p:pic>
      <p:pic>
        <p:nvPicPr>
          <p:cNvPr id="9" name="Picture 8"/>
          <p:cNvPicPr>
            <a:picLocks noChangeAspect="1"/>
          </p:cNvPicPr>
          <p:nvPr/>
        </p:nvPicPr>
        <p:blipFill>
          <a:blip r:embed="rId6"/>
          <a:stretch>
            <a:fillRect/>
          </a:stretch>
        </p:blipFill>
        <p:spPr>
          <a:xfrm>
            <a:off x="9944101" y="195983"/>
            <a:ext cx="2250086" cy="1181205"/>
          </a:xfrm>
          <a:prstGeom prst="rect">
            <a:avLst/>
          </a:prstGeom>
        </p:spPr>
      </p:pic>
      <p:pic>
        <p:nvPicPr>
          <p:cNvPr id="3" name="Picture 2"/>
          <p:cNvPicPr>
            <a:picLocks noChangeAspect="1"/>
          </p:cNvPicPr>
          <p:nvPr/>
        </p:nvPicPr>
        <p:blipFill>
          <a:blip r:embed="rId7"/>
          <a:stretch>
            <a:fillRect/>
          </a:stretch>
        </p:blipFill>
        <p:spPr>
          <a:xfrm>
            <a:off x="2852382" y="1009934"/>
            <a:ext cx="6101118" cy="4357403"/>
          </a:xfrm>
          <a:prstGeom prst="rect">
            <a:avLst/>
          </a:prstGeom>
        </p:spPr>
      </p:pic>
    </p:spTree>
    <p:extLst>
      <p:ext uri="{BB962C8B-B14F-4D97-AF65-F5344CB8AC3E}">
        <p14:creationId xmlns:p14="http://schemas.microsoft.com/office/powerpoint/2010/main" val="41221385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305" y="195983"/>
            <a:ext cx="10515600" cy="1405721"/>
          </a:xfrm>
        </p:spPr>
        <p:txBody>
          <a:bodyPr>
            <a:normAutofit/>
          </a:bodyPr>
          <a:lstStyle/>
          <a:p>
            <a:r>
              <a:rPr lang="en-US" sz="3600" b="1" dirty="0" smtClean="0"/>
              <a:t/>
            </a:r>
            <a:br>
              <a:rPr lang="en-US" sz="3600" b="1" dirty="0" smtClean="0"/>
            </a:br>
            <a:endParaRPr lang="en-US" sz="360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912735" y="6093547"/>
            <a:ext cx="2065582" cy="507159"/>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733" y="5913092"/>
            <a:ext cx="2049452" cy="81978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92487" y="6026171"/>
            <a:ext cx="660643" cy="593621"/>
          </a:xfrm>
          <a:prstGeom prst="rect">
            <a:avLst/>
          </a:prstGeom>
        </p:spPr>
      </p:pic>
      <p:pic>
        <p:nvPicPr>
          <p:cNvPr id="8" name="Picture 7"/>
          <p:cNvPicPr>
            <a:picLocks noChangeAspect="1"/>
          </p:cNvPicPr>
          <p:nvPr/>
        </p:nvPicPr>
        <p:blipFill>
          <a:blip r:embed="rId5"/>
          <a:stretch>
            <a:fillRect/>
          </a:stretch>
        </p:blipFill>
        <p:spPr>
          <a:xfrm>
            <a:off x="10488224" y="5913092"/>
            <a:ext cx="715363" cy="832422"/>
          </a:xfrm>
          <a:prstGeom prst="rect">
            <a:avLst/>
          </a:prstGeom>
        </p:spPr>
      </p:pic>
      <p:pic>
        <p:nvPicPr>
          <p:cNvPr id="9" name="Picture 8"/>
          <p:cNvPicPr>
            <a:picLocks noChangeAspect="1"/>
          </p:cNvPicPr>
          <p:nvPr/>
        </p:nvPicPr>
        <p:blipFill>
          <a:blip r:embed="rId6"/>
          <a:stretch>
            <a:fillRect/>
          </a:stretch>
        </p:blipFill>
        <p:spPr>
          <a:xfrm>
            <a:off x="9944101" y="195983"/>
            <a:ext cx="2250086" cy="1181205"/>
          </a:xfrm>
          <a:prstGeom prst="rect">
            <a:avLst/>
          </a:prstGeom>
        </p:spPr>
      </p:pic>
      <p:pic>
        <p:nvPicPr>
          <p:cNvPr id="3" name="Picture 2"/>
          <p:cNvPicPr>
            <a:picLocks noChangeAspect="1"/>
          </p:cNvPicPr>
          <p:nvPr/>
        </p:nvPicPr>
        <p:blipFill>
          <a:blip r:embed="rId7"/>
          <a:stretch>
            <a:fillRect/>
          </a:stretch>
        </p:blipFill>
        <p:spPr>
          <a:xfrm>
            <a:off x="968991" y="1601704"/>
            <a:ext cx="4435522" cy="3734719"/>
          </a:xfrm>
          <a:prstGeom prst="rect">
            <a:avLst/>
          </a:prstGeom>
        </p:spPr>
      </p:pic>
      <p:pic>
        <p:nvPicPr>
          <p:cNvPr id="7" name="Picture 6"/>
          <p:cNvPicPr>
            <a:picLocks noChangeAspect="1"/>
          </p:cNvPicPr>
          <p:nvPr/>
        </p:nvPicPr>
        <p:blipFill>
          <a:blip r:embed="rId8"/>
          <a:stretch>
            <a:fillRect/>
          </a:stretch>
        </p:blipFill>
        <p:spPr>
          <a:xfrm>
            <a:off x="6186419" y="1626914"/>
            <a:ext cx="4659485" cy="3639036"/>
          </a:xfrm>
          <a:prstGeom prst="rect">
            <a:avLst/>
          </a:prstGeom>
        </p:spPr>
      </p:pic>
    </p:spTree>
    <p:extLst>
      <p:ext uri="{BB962C8B-B14F-4D97-AF65-F5344CB8AC3E}">
        <p14:creationId xmlns:p14="http://schemas.microsoft.com/office/powerpoint/2010/main" val="27860569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305" y="195983"/>
            <a:ext cx="10515600" cy="1405721"/>
          </a:xfrm>
        </p:spPr>
        <p:txBody>
          <a:bodyPr>
            <a:normAutofit/>
          </a:bodyPr>
          <a:lstStyle/>
          <a:p>
            <a:r>
              <a:rPr lang="en-US" sz="3600" b="1" dirty="0" smtClean="0"/>
              <a:t/>
            </a:r>
            <a:br>
              <a:rPr lang="en-US" sz="3600" b="1" dirty="0" smtClean="0"/>
            </a:br>
            <a:endParaRPr lang="en-US" sz="360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912735" y="6093547"/>
            <a:ext cx="2065582" cy="507159"/>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733" y="5913092"/>
            <a:ext cx="2049452" cy="81978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92487" y="6026171"/>
            <a:ext cx="660643" cy="593621"/>
          </a:xfrm>
          <a:prstGeom prst="rect">
            <a:avLst/>
          </a:prstGeom>
        </p:spPr>
      </p:pic>
      <p:pic>
        <p:nvPicPr>
          <p:cNvPr id="8" name="Picture 7"/>
          <p:cNvPicPr>
            <a:picLocks noChangeAspect="1"/>
          </p:cNvPicPr>
          <p:nvPr/>
        </p:nvPicPr>
        <p:blipFill>
          <a:blip r:embed="rId5"/>
          <a:stretch>
            <a:fillRect/>
          </a:stretch>
        </p:blipFill>
        <p:spPr>
          <a:xfrm>
            <a:off x="10488224" y="5913092"/>
            <a:ext cx="715363" cy="832422"/>
          </a:xfrm>
          <a:prstGeom prst="rect">
            <a:avLst/>
          </a:prstGeom>
        </p:spPr>
      </p:pic>
      <p:pic>
        <p:nvPicPr>
          <p:cNvPr id="9" name="Picture 8"/>
          <p:cNvPicPr>
            <a:picLocks noChangeAspect="1"/>
          </p:cNvPicPr>
          <p:nvPr/>
        </p:nvPicPr>
        <p:blipFill>
          <a:blip r:embed="rId6"/>
          <a:stretch>
            <a:fillRect/>
          </a:stretch>
        </p:blipFill>
        <p:spPr>
          <a:xfrm>
            <a:off x="9944101" y="195983"/>
            <a:ext cx="2250086" cy="1181205"/>
          </a:xfrm>
          <a:prstGeom prst="rect">
            <a:avLst/>
          </a:prstGeom>
        </p:spPr>
      </p:pic>
      <p:sp>
        <p:nvSpPr>
          <p:cNvPr id="3" name="Rectangle 2"/>
          <p:cNvSpPr/>
          <p:nvPr/>
        </p:nvSpPr>
        <p:spPr>
          <a:xfrm>
            <a:off x="968992" y="898843"/>
            <a:ext cx="9876913" cy="4093428"/>
          </a:xfrm>
          <a:prstGeom prst="rect">
            <a:avLst/>
          </a:prstGeom>
        </p:spPr>
        <p:txBody>
          <a:bodyPr wrap="square">
            <a:spAutoFit/>
          </a:bodyPr>
          <a:lstStyle/>
          <a:p>
            <a:r>
              <a:rPr lang="en-US" sz="2400" b="1" dirty="0"/>
              <a:t>P</a:t>
            </a:r>
            <a:r>
              <a:rPr lang="en-US" sz="2000" b="1" dirty="0"/>
              <a:t>ossible role for the Cefaly </a:t>
            </a:r>
            <a:r>
              <a:rPr lang="en-US" sz="2000" b="1" dirty="0" smtClean="0"/>
              <a:t>device</a:t>
            </a:r>
          </a:p>
          <a:p>
            <a:endParaRPr lang="en-US" sz="2000" b="1" dirty="0"/>
          </a:p>
          <a:p>
            <a:pPr marL="342900" indent="-342900">
              <a:buClr>
                <a:schemeClr val="accent1"/>
              </a:buClr>
              <a:buFont typeface="Wingdings" panose="05000000000000000000" pitchFamily="2" charset="2"/>
              <a:buChar char="Ø"/>
            </a:pPr>
            <a:r>
              <a:rPr lang="en-US" b="1" dirty="0"/>
              <a:t>Acute treatment of episodic </a:t>
            </a:r>
            <a:r>
              <a:rPr lang="en-US" b="1" dirty="0" smtClean="0"/>
              <a:t>migraine</a:t>
            </a:r>
          </a:p>
          <a:p>
            <a:r>
              <a:rPr lang="en-US" dirty="0"/>
              <a:t>The FDA-approved device now has an </a:t>
            </a:r>
            <a:r>
              <a:rPr lang="en-US" dirty="0" smtClean="0"/>
              <a:t>acute setting</a:t>
            </a:r>
            <a:r>
              <a:rPr lang="en-US" dirty="0"/>
              <a:t>, in which the e-TNS is activated for 60 minutes to eliminate or reduce </a:t>
            </a:r>
            <a:r>
              <a:rPr lang="en-US" dirty="0" smtClean="0"/>
              <a:t>acute migraine </a:t>
            </a:r>
            <a:r>
              <a:rPr lang="en-US" dirty="0"/>
              <a:t>pain. An RCT of acute benefit was the basis for FDA </a:t>
            </a:r>
            <a:r>
              <a:rPr lang="en-US" dirty="0" smtClean="0"/>
              <a:t>approval.</a:t>
            </a:r>
          </a:p>
          <a:p>
            <a:r>
              <a:rPr lang="en-US" dirty="0" smtClean="0"/>
              <a:t>After </a:t>
            </a:r>
            <a:r>
              <a:rPr lang="en-US" dirty="0"/>
              <a:t>1 hour of treatment, </a:t>
            </a:r>
            <a:r>
              <a:rPr lang="en-US" dirty="0" smtClean="0"/>
              <a:t>pain intensity </a:t>
            </a:r>
            <a:r>
              <a:rPr lang="en-US" dirty="0"/>
              <a:t>was reduced by 57.1% (3.22 ± 2.40), and at 2 hours, pain was </a:t>
            </a:r>
            <a:r>
              <a:rPr lang="en-US" dirty="0" smtClean="0"/>
              <a:t>reduced by </a:t>
            </a:r>
            <a:r>
              <a:rPr lang="en-US" dirty="0"/>
              <a:t>52.8% (2.98 ± 2.31)</a:t>
            </a:r>
            <a:endParaRPr lang="en-US" dirty="0" smtClean="0"/>
          </a:p>
          <a:p>
            <a:endParaRPr lang="en-US" dirty="0" smtClean="0"/>
          </a:p>
          <a:p>
            <a:pPr marL="342900" indent="-342900">
              <a:buClr>
                <a:schemeClr val="accent1"/>
              </a:buClr>
              <a:buFont typeface="Wingdings" panose="05000000000000000000" pitchFamily="2" charset="2"/>
              <a:buChar char="Ø"/>
            </a:pPr>
            <a:r>
              <a:rPr lang="en-US" b="1" dirty="0"/>
              <a:t>Preventative treatment of episodic </a:t>
            </a:r>
            <a:r>
              <a:rPr lang="en-US" b="1" dirty="0" smtClean="0"/>
              <a:t>migraine</a:t>
            </a:r>
          </a:p>
          <a:p>
            <a:pPr>
              <a:buClr>
                <a:schemeClr val="accent1"/>
              </a:buClr>
            </a:pPr>
            <a:r>
              <a:rPr lang="en-US" dirty="0"/>
              <a:t>In early March 2014, the FDA approved for use a transcutaneous electrical nerve stimulation device for the prevention of </a:t>
            </a:r>
            <a:r>
              <a:rPr lang="en-US" dirty="0" smtClean="0"/>
              <a:t>migraine.</a:t>
            </a:r>
            <a:r>
              <a:rPr lang="en-US" dirty="0"/>
              <a:t> The FDA approval was based upon two studies that showed safety and tolerability of the device, with the smaller of the two studies showing a modest benefit in the reduction of days per month with migraine and less migraine medication usage than those who were using the placebo device</a:t>
            </a:r>
            <a:r>
              <a:rPr lang="en-US" dirty="0" smtClean="0"/>
              <a:t>.</a:t>
            </a:r>
          </a:p>
        </p:txBody>
      </p:sp>
    </p:spTree>
    <p:extLst>
      <p:ext uri="{BB962C8B-B14F-4D97-AF65-F5344CB8AC3E}">
        <p14:creationId xmlns:p14="http://schemas.microsoft.com/office/powerpoint/2010/main" val="10777796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305" y="195983"/>
            <a:ext cx="10515600" cy="1405721"/>
          </a:xfrm>
        </p:spPr>
        <p:txBody>
          <a:bodyPr>
            <a:normAutofit/>
          </a:bodyPr>
          <a:lstStyle/>
          <a:p>
            <a:r>
              <a:rPr lang="en-US" sz="3600" b="1" dirty="0" smtClean="0"/>
              <a:t/>
            </a:r>
            <a:br>
              <a:rPr lang="en-US" sz="3600" b="1" dirty="0" smtClean="0"/>
            </a:br>
            <a:endParaRPr lang="en-US" sz="360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912735" y="6093547"/>
            <a:ext cx="2065582" cy="507159"/>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733" y="5913092"/>
            <a:ext cx="2049452" cy="81978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92487" y="6026171"/>
            <a:ext cx="660643" cy="593621"/>
          </a:xfrm>
          <a:prstGeom prst="rect">
            <a:avLst/>
          </a:prstGeom>
        </p:spPr>
      </p:pic>
      <p:pic>
        <p:nvPicPr>
          <p:cNvPr id="8" name="Picture 7"/>
          <p:cNvPicPr>
            <a:picLocks noChangeAspect="1"/>
          </p:cNvPicPr>
          <p:nvPr/>
        </p:nvPicPr>
        <p:blipFill>
          <a:blip r:embed="rId5"/>
          <a:stretch>
            <a:fillRect/>
          </a:stretch>
        </p:blipFill>
        <p:spPr>
          <a:xfrm>
            <a:off x="10488224" y="5913092"/>
            <a:ext cx="715363" cy="832422"/>
          </a:xfrm>
          <a:prstGeom prst="rect">
            <a:avLst/>
          </a:prstGeom>
        </p:spPr>
      </p:pic>
      <p:pic>
        <p:nvPicPr>
          <p:cNvPr id="9" name="Picture 8"/>
          <p:cNvPicPr>
            <a:picLocks noChangeAspect="1"/>
          </p:cNvPicPr>
          <p:nvPr/>
        </p:nvPicPr>
        <p:blipFill>
          <a:blip r:embed="rId6"/>
          <a:stretch>
            <a:fillRect/>
          </a:stretch>
        </p:blipFill>
        <p:spPr>
          <a:xfrm>
            <a:off x="9944101" y="195983"/>
            <a:ext cx="2250086" cy="1181205"/>
          </a:xfrm>
          <a:prstGeom prst="rect">
            <a:avLst/>
          </a:prstGeom>
        </p:spPr>
      </p:pic>
      <p:sp>
        <p:nvSpPr>
          <p:cNvPr id="3" name="Rectangle 2"/>
          <p:cNvSpPr/>
          <p:nvPr/>
        </p:nvSpPr>
        <p:spPr>
          <a:xfrm>
            <a:off x="614148" y="786585"/>
            <a:ext cx="10836323" cy="1815882"/>
          </a:xfrm>
          <a:prstGeom prst="rect">
            <a:avLst/>
          </a:prstGeom>
        </p:spPr>
        <p:txBody>
          <a:bodyPr wrap="square">
            <a:spAutoFit/>
          </a:bodyPr>
          <a:lstStyle/>
          <a:p>
            <a:r>
              <a:rPr lang="en-US" sz="2000" b="1" dirty="0">
                <a:solidFill>
                  <a:srgbClr val="000000"/>
                </a:solidFill>
              </a:rPr>
              <a:t>Proposed mechanism of </a:t>
            </a:r>
            <a:r>
              <a:rPr lang="en-US" sz="2000" b="1" dirty="0" smtClean="0">
                <a:solidFill>
                  <a:srgbClr val="000000"/>
                </a:solidFill>
              </a:rPr>
              <a:t>action</a:t>
            </a:r>
          </a:p>
          <a:p>
            <a:endParaRPr lang="en-US" sz="2000" b="1" dirty="0">
              <a:solidFill>
                <a:srgbClr val="000000"/>
              </a:solidFill>
            </a:endParaRPr>
          </a:p>
          <a:p>
            <a:pPr marL="285750" indent="-285750">
              <a:buClr>
                <a:schemeClr val="accent1"/>
              </a:buClr>
              <a:buFont typeface="Wingdings" panose="05000000000000000000" pitchFamily="2" charset="2"/>
              <a:buChar char="Ø"/>
            </a:pPr>
            <a:r>
              <a:rPr lang="en-US" dirty="0">
                <a:solidFill>
                  <a:srgbClr val="000000"/>
                </a:solidFill>
              </a:rPr>
              <a:t>We do not yet know the mode of action of </a:t>
            </a:r>
            <a:r>
              <a:rPr lang="en-US" dirty="0" smtClean="0">
                <a:solidFill>
                  <a:srgbClr val="000000"/>
                </a:solidFill>
              </a:rPr>
              <a:t>supraorbital nerve </a:t>
            </a:r>
            <a:r>
              <a:rPr lang="en-US" dirty="0">
                <a:solidFill>
                  <a:srgbClr val="000000"/>
                </a:solidFill>
              </a:rPr>
              <a:t>stimulation in migraine. </a:t>
            </a:r>
            <a:endParaRPr lang="en-US" dirty="0" smtClean="0">
              <a:solidFill>
                <a:srgbClr val="000000"/>
              </a:solidFill>
            </a:endParaRPr>
          </a:p>
          <a:p>
            <a:pPr marL="285750" indent="-285750">
              <a:buClr>
                <a:schemeClr val="accent1"/>
              </a:buClr>
              <a:buFont typeface="Wingdings" panose="05000000000000000000" pitchFamily="2" charset="2"/>
              <a:buChar char="Ø"/>
            </a:pPr>
            <a:endParaRPr lang="en-US" dirty="0" smtClean="0">
              <a:solidFill>
                <a:srgbClr val="000000"/>
              </a:solidFill>
            </a:endParaRPr>
          </a:p>
          <a:p>
            <a:pPr marL="285750" indent="-285750">
              <a:buClr>
                <a:schemeClr val="accent1"/>
              </a:buClr>
              <a:buFont typeface="Wingdings" panose="05000000000000000000" pitchFamily="2" charset="2"/>
              <a:buChar char="Ø"/>
            </a:pPr>
            <a:r>
              <a:rPr lang="en-US" dirty="0" smtClean="0">
                <a:solidFill>
                  <a:srgbClr val="000000"/>
                </a:solidFill>
              </a:rPr>
              <a:t>Supraorbital </a:t>
            </a:r>
            <a:r>
              <a:rPr lang="en-US" dirty="0">
                <a:solidFill>
                  <a:srgbClr val="000000"/>
                </a:solidFill>
              </a:rPr>
              <a:t>nerve </a:t>
            </a:r>
            <a:r>
              <a:rPr lang="en-US" dirty="0" smtClean="0">
                <a:solidFill>
                  <a:srgbClr val="000000"/>
                </a:solidFill>
              </a:rPr>
              <a:t>stimulation probably </a:t>
            </a:r>
            <a:r>
              <a:rPr lang="en-US" dirty="0">
                <a:solidFill>
                  <a:srgbClr val="000000"/>
                </a:solidFill>
              </a:rPr>
              <a:t>winds down the trigeminal pain </a:t>
            </a:r>
            <a:r>
              <a:rPr lang="en-US" dirty="0" smtClean="0">
                <a:solidFill>
                  <a:srgbClr val="000000"/>
                </a:solidFill>
              </a:rPr>
              <a:t>pathways through </a:t>
            </a:r>
            <a:r>
              <a:rPr lang="en-US" dirty="0">
                <a:solidFill>
                  <a:srgbClr val="000000"/>
                </a:solidFill>
              </a:rPr>
              <a:t>altering activity within the </a:t>
            </a:r>
            <a:r>
              <a:rPr lang="en-US" dirty="0" err="1" smtClean="0">
                <a:solidFill>
                  <a:srgbClr val="000000"/>
                </a:solidFill>
              </a:rPr>
              <a:t>trigeminovascular</a:t>
            </a:r>
            <a:r>
              <a:rPr lang="en-US" dirty="0" smtClean="0">
                <a:solidFill>
                  <a:srgbClr val="000000"/>
                </a:solidFill>
              </a:rPr>
              <a:t> system </a:t>
            </a:r>
            <a:r>
              <a:rPr lang="en-US" dirty="0">
                <a:solidFill>
                  <a:srgbClr val="000000"/>
                </a:solidFill>
              </a:rPr>
              <a:t>both peripherally and centrally.</a:t>
            </a:r>
            <a:endParaRPr lang="en-US" dirty="0"/>
          </a:p>
        </p:txBody>
      </p:sp>
      <p:pic>
        <p:nvPicPr>
          <p:cNvPr id="7" name="Picture 6"/>
          <p:cNvPicPr>
            <a:picLocks noChangeAspect="1"/>
          </p:cNvPicPr>
          <p:nvPr/>
        </p:nvPicPr>
        <p:blipFill>
          <a:blip r:embed="rId7"/>
          <a:stretch>
            <a:fillRect/>
          </a:stretch>
        </p:blipFill>
        <p:spPr>
          <a:xfrm>
            <a:off x="7794213" y="3306436"/>
            <a:ext cx="2243522" cy="2461554"/>
          </a:xfrm>
          <a:prstGeom prst="rect">
            <a:avLst/>
          </a:prstGeom>
        </p:spPr>
      </p:pic>
      <p:sp>
        <p:nvSpPr>
          <p:cNvPr id="10" name="Rectangle 9"/>
          <p:cNvSpPr/>
          <p:nvPr/>
        </p:nvSpPr>
        <p:spPr>
          <a:xfrm>
            <a:off x="742681" y="3182667"/>
            <a:ext cx="6907369" cy="2031325"/>
          </a:xfrm>
          <a:prstGeom prst="rect">
            <a:avLst/>
          </a:prstGeom>
        </p:spPr>
        <p:txBody>
          <a:bodyPr wrap="square">
            <a:spAutoFit/>
          </a:bodyPr>
          <a:lstStyle/>
          <a:p>
            <a:pPr marL="742950" lvl="1" indent="-285750">
              <a:buClr>
                <a:schemeClr val="accent5"/>
              </a:buClr>
              <a:buFont typeface="Wingdings" panose="05000000000000000000" pitchFamily="2" charset="2"/>
              <a:buChar char="ü"/>
            </a:pPr>
            <a:r>
              <a:rPr lang="en-US" dirty="0">
                <a:solidFill>
                  <a:srgbClr val="333333"/>
                </a:solidFill>
              </a:rPr>
              <a:t>Cefaly acute setting (high frequency, single long session) produces a  sedative effect on the nervous system that relieves headache pain</a:t>
            </a:r>
            <a:r>
              <a:rPr lang="en-US" dirty="0" smtClean="0">
                <a:solidFill>
                  <a:srgbClr val="333333"/>
                </a:solidFill>
              </a:rPr>
              <a:t>.</a:t>
            </a:r>
          </a:p>
          <a:p>
            <a:pPr marL="742950" lvl="1" indent="-285750">
              <a:buClr>
                <a:schemeClr val="accent5"/>
              </a:buClr>
              <a:buFont typeface="Wingdings" panose="05000000000000000000" pitchFamily="2" charset="2"/>
              <a:buChar char="ü"/>
            </a:pPr>
            <a:endParaRPr lang="en-US" dirty="0">
              <a:solidFill>
                <a:srgbClr val="333333"/>
              </a:solidFill>
            </a:endParaRPr>
          </a:p>
          <a:p>
            <a:pPr marL="742950" lvl="1" indent="-285750">
              <a:buClr>
                <a:schemeClr val="accent5"/>
              </a:buClr>
              <a:buFont typeface="Wingdings" panose="05000000000000000000" pitchFamily="2" charset="2"/>
              <a:buChar char="ü"/>
            </a:pPr>
            <a:r>
              <a:rPr lang="en-US" dirty="0">
                <a:solidFill>
                  <a:srgbClr val="333333"/>
                </a:solidFill>
              </a:rPr>
              <a:t>Cefaly prevent setting (low frequency, daily short sessions) restores progressively a normal metabolism in the </a:t>
            </a:r>
            <a:r>
              <a:rPr lang="en-US" dirty="0" err="1">
                <a:solidFill>
                  <a:srgbClr val="333333"/>
                </a:solidFill>
              </a:rPr>
              <a:t>fronto</a:t>
            </a:r>
            <a:r>
              <a:rPr lang="en-US" dirty="0">
                <a:solidFill>
                  <a:srgbClr val="333333"/>
                </a:solidFill>
              </a:rPr>
              <a:t>-temporal cortex of </a:t>
            </a:r>
            <a:r>
              <a:rPr lang="en-US" dirty="0" err="1" smtClean="0">
                <a:solidFill>
                  <a:srgbClr val="333333"/>
                </a:solidFill>
              </a:rPr>
              <a:t>migraineurs</a:t>
            </a:r>
            <a:endParaRPr lang="en-US" dirty="0">
              <a:solidFill>
                <a:srgbClr val="333333"/>
              </a:solidFill>
            </a:endParaRPr>
          </a:p>
        </p:txBody>
      </p:sp>
    </p:spTree>
    <p:extLst>
      <p:ext uri="{BB962C8B-B14F-4D97-AF65-F5344CB8AC3E}">
        <p14:creationId xmlns:p14="http://schemas.microsoft.com/office/powerpoint/2010/main" val="5269746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305" y="195983"/>
            <a:ext cx="10515600" cy="1405721"/>
          </a:xfrm>
        </p:spPr>
        <p:txBody>
          <a:bodyPr>
            <a:normAutofit/>
          </a:bodyPr>
          <a:lstStyle/>
          <a:p>
            <a:r>
              <a:rPr lang="en-US" sz="3600" b="1" dirty="0" smtClean="0"/>
              <a:t/>
            </a:r>
            <a:br>
              <a:rPr lang="en-US" sz="3600" b="1" dirty="0" smtClean="0"/>
            </a:br>
            <a:endParaRPr lang="en-US" sz="360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912735" y="6093547"/>
            <a:ext cx="2065582" cy="507159"/>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733" y="5913092"/>
            <a:ext cx="2049452" cy="81978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92487" y="6026171"/>
            <a:ext cx="660643" cy="593621"/>
          </a:xfrm>
          <a:prstGeom prst="rect">
            <a:avLst/>
          </a:prstGeom>
        </p:spPr>
      </p:pic>
      <p:pic>
        <p:nvPicPr>
          <p:cNvPr id="8" name="Picture 7"/>
          <p:cNvPicPr>
            <a:picLocks noChangeAspect="1"/>
          </p:cNvPicPr>
          <p:nvPr/>
        </p:nvPicPr>
        <p:blipFill>
          <a:blip r:embed="rId5"/>
          <a:stretch>
            <a:fillRect/>
          </a:stretch>
        </p:blipFill>
        <p:spPr>
          <a:xfrm>
            <a:off x="10488224" y="5913092"/>
            <a:ext cx="715363" cy="832422"/>
          </a:xfrm>
          <a:prstGeom prst="rect">
            <a:avLst/>
          </a:prstGeom>
        </p:spPr>
      </p:pic>
      <p:pic>
        <p:nvPicPr>
          <p:cNvPr id="9" name="Picture 8"/>
          <p:cNvPicPr>
            <a:picLocks noChangeAspect="1"/>
          </p:cNvPicPr>
          <p:nvPr/>
        </p:nvPicPr>
        <p:blipFill>
          <a:blip r:embed="rId6"/>
          <a:stretch>
            <a:fillRect/>
          </a:stretch>
        </p:blipFill>
        <p:spPr>
          <a:xfrm>
            <a:off x="9944101" y="195983"/>
            <a:ext cx="2250086" cy="1181205"/>
          </a:xfrm>
          <a:prstGeom prst="rect">
            <a:avLst/>
          </a:prstGeom>
        </p:spPr>
      </p:pic>
      <p:sp>
        <p:nvSpPr>
          <p:cNvPr id="3" name="Rectangle 2"/>
          <p:cNvSpPr/>
          <p:nvPr/>
        </p:nvSpPr>
        <p:spPr>
          <a:xfrm>
            <a:off x="1000258" y="1377188"/>
            <a:ext cx="8555865" cy="2031325"/>
          </a:xfrm>
          <a:prstGeom prst="rect">
            <a:avLst/>
          </a:prstGeom>
        </p:spPr>
        <p:txBody>
          <a:bodyPr wrap="square">
            <a:spAutoFit/>
          </a:bodyPr>
          <a:lstStyle/>
          <a:p>
            <a:pPr marL="342900" indent="-342900">
              <a:buClr>
                <a:schemeClr val="accent1"/>
              </a:buClr>
              <a:buFont typeface="Wingdings" panose="05000000000000000000" pitchFamily="2" charset="2"/>
              <a:buChar char="Ø"/>
            </a:pPr>
            <a:r>
              <a:rPr lang="en-US" dirty="0">
                <a:solidFill>
                  <a:srgbClr val="000000"/>
                </a:solidFill>
              </a:rPr>
              <a:t>The adverse effects of the Cefaly device appear mild and transient.</a:t>
            </a:r>
            <a:r>
              <a:rPr lang="en-US" dirty="0">
                <a:solidFill>
                  <a:srgbClr val="0000FF"/>
                </a:solidFill>
              </a:rPr>
              <a:t> </a:t>
            </a:r>
            <a:r>
              <a:rPr lang="en-US" dirty="0">
                <a:solidFill>
                  <a:srgbClr val="000000"/>
                </a:solidFill>
              </a:rPr>
              <a:t>Some patients experience </a:t>
            </a:r>
            <a:r>
              <a:rPr lang="en-US" dirty="0" smtClean="0">
                <a:solidFill>
                  <a:srgbClr val="000000"/>
                </a:solidFill>
              </a:rPr>
              <a:t>:</a:t>
            </a:r>
          </a:p>
          <a:p>
            <a:pPr marL="342900" indent="-342900">
              <a:buClr>
                <a:schemeClr val="accent1"/>
              </a:buClr>
              <a:buFont typeface="Wingdings" panose="05000000000000000000" pitchFamily="2" charset="2"/>
              <a:buChar char="Ø"/>
            </a:pPr>
            <a:endParaRPr lang="en-US" dirty="0" smtClean="0">
              <a:solidFill>
                <a:srgbClr val="000000"/>
              </a:solidFill>
            </a:endParaRPr>
          </a:p>
          <a:p>
            <a:pPr marL="800100" lvl="1" indent="-342900">
              <a:buClr>
                <a:schemeClr val="accent1"/>
              </a:buClr>
              <a:buFont typeface="Wingdings" panose="05000000000000000000" pitchFamily="2" charset="2"/>
              <a:buChar char="ü"/>
            </a:pPr>
            <a:r>
              <a:rPr lang="en-US" dirty="0" err="1" smtClean="0">
                <a:solidFill>
                  <a:srgbClr val="000000"/>
                </a:solidFill>
              </a:rPr>
              <a:t>paraesthesia</a:t>
            </a:r>
            <a:endParaRPr lang="en-US" dirty="0" smtClean="0">
              <a:solidFill>
                <a:srgbClr val="000000"/>
              </a:solidFill>
            </a:endParaRPr>
          </a:p>
          <a:p>
            <a:pPr marL="800100" lvl="1" indent="-342900">
              <a:buClr>
                <a:schemeClr val="accent1"/>
              </a:buClr>
              <a:buFont typeface="Wingdings" panose="05000000000000000000" pitchFamily="2" charset="2"/>
              <a:buChar char="ü"/>
            </a:pPr>
            <a:r>
              <a:rPr lang="en-US" dirty="0" smtClean="0">
                <a:solidFill>
                  <a:srgbClr val="000000"/>
                </a:solidFill>
              </a:rPr>
              <a:t> drowsiness</a:t>
            </a:r>
          </a:p>
          <a:p>
            <a:pPr marL="800100" lvl="1" indent="-342900">
              <a:buClr>
                <a:schemeClr val="accent1"/>
              </a:buClr>
              <a:buFont typeface="Wingdings" panose="05000000000000000000" pitchFamily="2" charset="2"/>
              <a:buChar char="ü"/>
            </a:pPr>
            <a:r>
              <a:rPr lang="en-US" dirty="0" smtClean="0">
                <a:solidFill>
                  <a:srgbClr val="000000"/>
                </a:solidFill>
              </a:rPr>
              <a:t> </a:t>
            </a:r>
            <a:r>
              <a:rPr lang="en-US" dirty="0">
                <a:solidFill>
                  <a:srgbClr val="000000"/>
                </a:solidFill>
              </a:rPr>
              <a:t>worsening of headache </a:t>
            </a:r>
            <a:endParaRPr lang="en-US" dirty="0" smtClean="0">
              <a:solidFill>
                <a:srgbClr val="000000"/>
              </a:solidFill>
            </a:endParaRPr>
          </a:p>
          <a:p>
            <a:pPr marL="800100" lvl="1" indent="-342900">
              <a:buClr>
                <a:schemeClr val="accent1"/>
              </a:buClr>
              <a:buFont typeface="Wingdings" panose="05000000000000000000" pitchFamily="2" charset="2"/>
              <a:buChar char="ü"/>
            </a:pPr>
            <a:r>
              <a:rPr lang="en-US" dirty="0" smtClean="0">
                <a:solidFill>
                  <a:srgbClr val="000000"/>
                </a:solidFill>
              </a:rPr>
              <a:t> </a:t>
            </a:r>
            <a:r>
              <a:rPr lang="en-US" dirty="0">
                <a:solidFill>
                  <a:srgbClr val="000000"/>
                </a:solidFill>
              </a:rPr>
              <a:t>reversible forehead </a:t>
            </a:r>
            <a:r>
              <a:rPr lang="en-US" dirty="0" smtClean="0">
                <a:solidFill>
                  <a:srgbClr val="000000"/>
                </a:solidFill>
              </a:rPr>
              <a:t>irritation</a:t>
            </a:r>
            <a:endParaRPr lang="en-US" dirty="0"/>
          </a:p>
        </p:txBody>
      </p:sp>
    </p:spTree>
    <p:extLst>
      <p:ext uri="{BB962C8B-B14F-4D97-AF65-F5344CB8AC3E}">
        <p14:creationId xmlns:p14="http://schemas.microsoft.com/office/powerpoint/2010/main" val="17157873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305" y="195983"/>
            <a:ext cx="10515600" cy="1405721"/>
          </a:xfrm>
        </p:spPr>
        <p:txBody>
          <a:bodyPr>
            <a:normAutofit/>
          </a:bodyPr>
          <a:lstStyle/>
          <a:p>
            <a:r>
              <a:rPr lang="en-US" sz="3600" b="1" dirty="0" smtClean="0"/>
              <a:t/>
            </a:r>
            <a:br>
              <a:rPr lang="en-US" sz="3600" b="1" dirty="0" smtClean="0"/>
            </a:br>
            <a:endParaRPr lang="en-US" sz="360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912735" y="6093547"/>
            <a:ext cx="2065582" cy="507159"/>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733" y="5913092"/>
            <a:ext cx="2049452" cy="81978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92487" y="6026171"/>
            <a:ext cx="660643" cy="593621"/>
          </a:xfrm>
          <a:prstGeom prst="rect">
            <a:avLst/>
          </a:prstGeom>
        </p:spPr>
      </p:pic>
      <p:pic>
        <p:nvPicPr>
          <p:cNvPr id="8" name="Picture 7"/>
          <p:cNvPicPr>
            <a:picLocks noChangeAspect="1"/>
          </p:cNvPicPr>
          <p:nvPr/>
        </p:nvPicPr>
        <p:blipFill>
          <a:blip r:embed="rId5"/>
          <a:stretch>
            <a:fillRect/>
          </a:stretch>
        </p:blipFill>
        <p:spPr>
          <a:xfrm>
            <a:off x="10488224" y="5913092"/>
            <a:ext cx="715363" cy="832422"/>
          </a:xfrm>
          <a:prstGeom prst="rect">
            <a:avLst/>
          </a:prstGeom>
        </p:spPr>
      </p:pic>
      <p:pic>
        <p:nvPicPr>
          <p:cNvPr id="9" name="Picture 8"/>
          <p:cNvPicPr>
            <a:picLocks noChangeAspect="1"/>
          </p:cNvPicPr>
          <p:nvPr/>
        </p:nvPicPr>
        <p:blipFill>
          <a:blip r:embed="rId6"/>
          <a:stretch>
            <a:fillRect/>
          </a:stretch>
        </p:blipFill>
        <p:spPr>
          <a:xfrm>
            <a:off x="9944101" y="195983"/>
            <a:ext cx="2250086" cy="1181205"/>
          </a:xfrm>
          <a:prstGeom prst="rect">
            <a:avLst/>
          </a:prstGeom>
        </p:spPr>
      </p:pic>
      <p:sp>
        <p:nvSpPr>
          <p:cNvPr id="3" name="Rectangle 2"/>
          <p:cNvSpPr/>
          <p:nvPr/>
        </p:nvSpPr>
        <p:spPr>
          <a:xfrm>
            <a:off x="716400" y="718017"/>
            <a:ext cx="7792518" cy="523220"/>
          </a:xfrm>
          <a:prstGeom prst="rect">
            <a:avLst/>
          </a:prstGeom>
        </p:spPr>
        <p:txBody>
          <a:bodyPr wrap="none">
            <a:spAutoFit/>
          </a:bodyPr>
          <a:lstStyle/>
          <a:p>
            <a:r>
              <a:rPr lang="en-US" sz="2800" b="1" dirty="0">
                <a:solidFill>
                  <a:schemeClr val="accent5">
                    <a:lumMod val="75000"/>
                  </a:schemeClr>
                </a:solidFill>
              </a:rPr>
              <a:t>Vagus nerve simulation and the </a:t>
            </a:r>
            <a:r>
              <a:rPr lang="en-US" sz="2800" b="1" dirty="0" err="1">
                <a:solidFill>
                  <a:schemeClr val="accent5">
                    <a:lumMod val="75000"/>
                  </a:schemeClr>
                </a:solidFill>
              </a:rPr>
              <a:t>gammaCore</a:t>
            </a:r>
            <a:r>
              <a:rPr lang="en-US" sz="2800" b="1" dirty="0">
                <a:solidFill>
                  <a:schemeClr val="accent5">
                    <a:lumMod val="75000"/>
                  </a:schemeClr>
                </a:solidFill>
              </a:rPr>
              <a:t> device</a:t>
            </a:r>
          </a:p>
        </p:txBody>
      </p:sp>
      <p:sp>
        <p:nvSpPr>
          <p:cNvPr id="7" name="Rectangle 6"/>
          <p:cNvSpPr/>
          <p:nvPr/>
        </p:nvSpPr>
        <p:spPr>
          <a:xfrm>
            <a:off x="832513" y="1443841"/>
            <a:ext cx="10371074" cy="2585323"/>
          </a:xfrm>
          <a:prstGeom prst="rect">
            <a:avLst/>
          </a:prstGeom>
        </p:spPr>
        <p:txBody>
          <a:bodyPr wrap="square">
            <a:spAutoFit/>
          </a:bodyPr>
          <a:lstStyle/>
          <a:p>
            <a:pPr marL="285750" indent="-285750">
              <a:buClr>
                <a:schemeClr val="accent1"/>
              </a:buClr>
              <a:buFont typeface="Wingdings" panose="05000000000000000000" pitchFamily="2" charset="2"/>
              <a:buChar char="Ø"/>
            </a:pPr>
            <a:r>
              <a:rPr lang="en-US" dirty="0">
                <a:solidFill>
                  <a:srgbClr val="000000"/>
                </a:solidFill>
              </a:rPr>
              <a:t>The </a:t>
            </a:r>
            <a:r>
              <a:rPr lang="en-US" dirty="0" err="1">
                <a:solidFill>
                  <a:srgbClr val="000000"/>
                </a:solidFill>
              </a:rPr>
              <a:t>vagus</a:t>
            </a:r>
            <a:r>
              <a:rPr lang="en-US" dirty="0">
                <a:solidFill>
                  <a:srgbClr val="000000"/>
                </a:solidFill>
              </a:rPr>
              <a:t> nerve is a mixed motor and sensory </a:t>
            </a:r>
            <a:r>
              <a:rPr lang="en-US" dirty="0" smtClean="0">
                <a:solidFill>
                  <a:srgbClr val="000000"/>
                </a:solidFill>
              </a:rPr>
              <a:t>nerve that </a:t>
            </a:r>
            <a:r>
              <a:rPr lang="en-US" dirty="0">
                <a:solidFill>
                  <a:srgbClr val="000000"/>
                </a:solidFill>
              </a:rPr>
              <a:t>is important in controlling autonomic </a:t>
            </a:r>
            <a:r>
              <a:rPr lang="en-US" dirty="0" err="1" smtClean="0">
                <a:solidFill>
                  <a:srgbClr val="000000"/>
                </a:solidFill>
              </a:rPr>
              <a:t>responses;it</a:t>
            </a:r>
            <a:r>
              <a:rPr lang="en-US" dirty="0" smtClean="0">
                <a:solidFill>
                  <a:srgbClr val="000000"/>
                </a:solidFill>
              </a:rPr>
              <a:t> </a:t>
            </a:r>
            <a:r>
              <a:rPr lang="en-US" dirty="0">
                <a:solidFill>
                  <a:srgbClr val="000000"/>
                </a:solidFill>
              </a:rPr>
              <a:t>projects to several higher </a:t>
            </a:r>
            <a:r>
              <a:rPr lang="en-US" dirty="0" err="1">
                <a:solidFill>
                  <a:srgbClr val="000000"/>
                </a:solidFill>
              </a:rPr>
              <a:t>centres</a:t>
            </a:r>
            <a:r>
              <a:rPr lang="en-US" dirty="0">
                <a:solidFill>
                  <a:srgbClr val="000000"/>
                </a:solidFill>
              </a:rPr>
              <a:t> that are </a:t>
            </a:r>
            <a:r>
              <a:rPr lang="en-US" dirty="0" smtClean="0">
                <a:solidFill>
                  <a:srgbClr val="000000"/>
                </a:solidFill>
              </a:rPr>
              <a:t>important in </a:t>
            </a:r>
            <a:r>
              <a:rPr lang="en-US" dirty="0">
                <a:solidFill>
                  <a:srgbClr val="000000"/>
                </a:solidFill>
              </a:rPr>
              <a:t>pain regulation</a:t>
            </a:r>
            <a:r>
              <a:rPr lang="en-US" dirty="0" smtClean="0">
                <a:solidFill>
                  <a:srgbClr val="000000"/>
                </a:solidFill>
              </a:rPr>
              <a:t>.</a:t>
            </a:r>
          </a:p>
          <a:p>
            <a:pPr marL="285750" indent="-285750">
              <a:buClr>
                <a:schemeClr val="accent1"/>
              </a:buClr>
              <a:buFont typeface="Wingdings" panose="05000000000000000000" pitchFamily="2" charset="2"/>
              <a:buChar char="Ø"/>
            </a:pPr>
            <a:endParaRPr lang="en-US" dirty="0" smtClean="0">
              <a:solidFill>
                <a:srgbClr val="000000"/>
              </a:solidFill>
            </a:endParaRPr>
          </a:p>
          <a:p>
            <a:pPr marL="285750" indent="-285750">
              <a:buClr>
                <a:schemeClr val="accent1"/>
              </a:buClr>
              <a:buFont typeface="Wingdings" panose="05000000000000000000" pitchFamily="2" charset="2"/>
              <a:buChar char="Ø"/>
            </a:pPr>
            <a:r>
              <a:rPr lang="en-US" dirty="0" smtClean="0">
                <a:solidFill>
                  <a:srgbClr val="000000"/>
                </a:solidFill>
              </a:rPr>
              <a:t> </a:t>
            </a:r>
            <a:r>
              <a:rPr lang="en-US" dirty="0">
                <a:solidFill>
                  <a:srgbClr val="000000"/>
                </a:solidFill>
              </a:rPr>
              <a:t>Following reports of </a:t>
            </a:r>
            <a:r>
              <a:rPr lang="en-US" dirty="0" smtClean="0">
                <a:solidFill>
                  <a:srgbClr val="000000"/>
                </a:solidFill>
              </a:rPr>
              <a:t>migraine improvement </a:t>
            </a:r>
            <a:r>
              <a:rPr lang="en-US" dirty="0">
                <a:solidFill>
                  <a:srgbClr val="000000"/>
                </a:solidFill>
              </a:rPr>
              <a:t>in patients receiving </a:t>
            </a:r>
            <a:r>
              <a:rPr lang="en-US" dirty="0" err="1">
                <a:solidFill>
                  <a:srgbClr val="000000"/>
                </a:solidFill>
              </a:rPr>
              <a:t>vagus</a:t>
            </a:r>
            <a:r>
              <a:rPr lang="en-US" dirty="0">
                <a:solidFill>
                  <a:srgbClr val="000000"/>
                </a:solidFill>
              </a:rPr>
              <a:t> nerve </a:t>
            </a:r>
            <a:r>
              <a:rPr lang="en-US" dirty="0" smtClean="0">
                <a:solidFill>
                  <a:srgbClr val="000000"/>
                </a:solidFill>
              </a:rPr>
              <a:t>stimulation for </a:t>
            </a:r>
            <a:r>
              <a:rPr lang="en-US" dirty="0">
                <a:solidFill>
                  <a:srgbClr val="000000"/>
                </a:solidFill>
              </a:rPr>
              <a:t>epilepsy, the nerve became a target for </a:t>
            </a:r>
            <a:r>
              <a:rPr lang="en-US" dirty="0" smtClean="0">
                <a:solidFill>
                  <a:srgbClr val="000000"/>
                </a:solidFill>
              </a:rPr>
              <a:t>headache treatment</a:t>
            </a:r>
            <a:r>
              <a:rPr lang="en-US" dirty="0">
                <a:solidFill>
                  <a:srgbClr val="000000"/>
                </a:solidFill>
              </a:rPr>
              <a:t>. </a:t>
            </a:r>
            <a:endParaRPr lang="en-US" dirty="0" smtClean="0">
              <a:solidFill>
                <a:srgbClr val="000000"/>
              </a:solidFill>
            </a:endParaRPr>
          </a:p>
          <a:p>
            <a:pPr marL="285750" indent="-285750">
              <a:buClr>
                <a:schemeClr val="accent1"/>
              </a:buClr>
              <a:buFont typeface="Wingdings" panose="05000000000000000000" pitchFamily="2" charset="2"/>
              <a:buChar char="Ø"/>
            </a:pPr>
            <a:endParaRPr lang="en-US" dirty="0">
              <a:solidFill>
                <a:srgbClr val="000000"/>
              </a:solidFill>
            </a:endParaRPr>
          </a:p>
          <a:p>
            <a:pPr marL="285750" indent="-285750">
              <a:buClr>
                <a:schemeClr val="accent1"/>
              </a:buClr>
              <a:buFont typeface="Wingdings" panose="05000000000000000000" pitchFamily="2" charset="2"/>
              <a:buChar char="Ø"/>
            </a:pPr>
            <a:r>
              <a:rPr lang="en-US" dirty="0" smtClean="0"/>
              <a:t>Noninvasive </a:t>
            </a:r>
            <a:r>
              <a:rPr lang="en-US" dirty="0"/>
              <a:t>vagal nerve stimulation (</a:t>
            </a:r>
            <a:r>
              <a:rPr lang="en-US" dirty="0" err="1"/>
              <a:t>nVNS</a:t>
            </a:r>
            <a:r>
              <a:rPr lang="en-US" dirty="0"/>
              <a:t>) is delivered with a hand-held device </a:t>
            </a:r>
            <a:r>
              <a:rPr lang="en-US" dirty="0" smtClean="0"/>
              <a:t>that modulates </a:t>
            </a:r>
            <a:r>
              <a:rPr lang="en-US" dirty="0"/>
              <a:t>and inhibits vagal afferents while not activating vagal </a:t>
            </a:r>
            <a:r>
              <a:rPr lang="en-US" dirty="0" err="1"/>
              <a:t>efferents</a:t>
            </a:r>
            <a:r>
              <a:rPr lang="en-US" dirty="0"/>
              <a:t> that </a:t>
            </a:r>
            <a:r>
              <a:rPr lang="en-US" dirty="0" smtClean="0"/>
              <a:t>cause bradycardia </a:t>
            </a:r>
            <a:r>
              <a:rPr lang="en-US" dirty="0"/>
              <a:t>and bronchospasm.</a:t>
            </a:r>
            <a:endParaRPr lang="en-US" dirty="0" smtClean="0">
              <a:solidFill>
                <a:srgbClr val="000000"/>
              </a:solidFill>
            </a:endParaRPr>
          </a:p>
          <a:p>
            <a:pPr marL="285750" indent="-285750">
              <a:buClr>
                <a:schemeClr val="accent1"/>
              </a:buClr>
              <a:buFont typeface="Wingdings" panose="05000000000000000000" pitchFamily="2" charset="2"/>
              <a:buChar char="Ø"/>
            </a:pPr>
            <a:endParaRPr lang="en-US" dirty="0" smtClean="0">
              <a:solidFill>
                <a:srgbClr val="000000"/>
              </a:solidFill>
            </a:endParaRPr>
          </a:p>
        </p:txBody>
      </p:sp>
      <p:pic>
        <p:nvPicPr>
          <p:cNvPr id="10" name="Picture 9"/>
          <p:cNvPicPr>
            <a:picLocks noChangeAspect="1"/>
          </p:cNvPicPr>
          <p:nvPr/>
        </p:nvPicPr>
        <p:blipFill>
          <a:blip r:embed="rId7"/>
          <a:stretch>
            <a:fillRect/>
          </a:stretch>
        </p:blipFill>
        <p:spPr>
          <a:xfrm>
            <a:off x="7559876" y="3994536"/>
            <a:ext cx="2839448" cy="1918556"/>
          </a:xfrm>
          <a:prstGeom prst="rect">
            <a:avLst/>
          </a:prstGeom>
        </p:spPr>
      </p:pic>
    </p:spTree>
    <p:extLst>
      <p:ext uri="{BB962C8B-B14F-4D97-AF65-F5344CB8AC3E}">
        <p14:creationId xmlns:p14="http://schemas.microsoft.com/office/powerpoint/2010/main" val="39768245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305" y="195983"/>
            <a:ext cx="10515600" cy="1405721"/>
          </a:xfrm>
        </p:spPr>
        <p:txBody>
          <a:bodyPr>
            <a:normAutofit/>
          </a:bodyPr>
          <a:lstStyle/>
          <a:p>
            <a:r>
              <a:rPr lang="en-US" sz="3600" dirty="0" smtClean="0"/>
              <a:t>Outline:</a:t>
            </a:r>
            <a:endParaRPr lang="en-US" sz="360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912735" y="6093547"/>
            <a:ext cx="2065582" cy="507159"/>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733" y="5913092"/>
            <a:ext cx="2049452" cy="81978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92487" y="6026171"/>
            <a:ext cx="660643" cy="593621"/>
          </a:xfrm>
          <a:prstGeom prst="rect">
            <a:avLst/>
          </a:prstGeom>
        </p:spPr>
      </p:pic>
      <p:pic>
        <p:nvPicPr>
          <p:cNvPr id="8" name="Picture 7"/>
          <p:cNvPicPr>
            <a:picLocks noChangeAspect="1"/>
          </p:cNvPicPr>
          <p:nvPr/>
        </p:nvPicPr>
        <p:blipFill>
          <a:blip r:embed="rId5"/>
          <a:stretch>
            <a:fillRect/>
          </a:stretch>
        </p:blipFill>
        <p:spPr>
          <a:xfrm>
            <a:off x="10488224" y="5913092"/>
            <a:ext cx="715363" cy="832422"/>
          </a:xfrm>
          <a:prstGeom prst="rect">
            <a:avLst/>
          </a:prstGeom>
        </p:spPr>
      </p:pic>
      <p:pic>
        <p:nvPicPr>
          <p:cNvPr id="9" name="Picture 8"/>
          <p:cNvPicPr>
            <a:picLocks noChangeAspect="1"/>
          </p:cNvPicPr>
          <p:nvPr/>
        </p:nvPicPr>
        <p:blipFill>
          <a:blip r:embed="rId6"/>
          <a:stretch>
            <a:fillRect/>
          </a:stretch>
        </p:blipFill>
        <p:spPr>
          <a:xfrm>
            <a:off x="9944101" y="195983"/>
            <a:ext cx="2250086" cy="1181205"/>
          </a:xfrm>
          <a:prstGeom prst="rect">
            <a:avLst/>
          </a:prstGeom>
        </p:spPr>
      </p:pic>
      <p:sp>
        <p:nvSpPr>
          <p:cNvPr id="7" name="Rectangle 6"/>
          <p:cNvSpPr/>
          <p:nvPr/>
        </p:nvSpPr>
        <p:spPr>
          <a:xfrm>
            <a:off x="920953" y="1601704"/>
            <a:ext cx="8390472" cy="3970318"/>
          </a:xfrm>
          <a:prstGeom prst="rect">
            <a:avLst/>
          </a:prstGeom>
        </p:spPr>
        <p:txBody>
          <a:bodyPr wrap="square">
            <a:spAutoFit/>
          </a:bodyPr>
          <a:lstStyle/>
          <a:p>
            <a:pPr marL="342900" indent="-342900">
              <a:buFont typeface="+mj-lt"/>
              <a:buAutoNum type="arabicPeriod"/>
            </a:pPr>
            <a:r>
              <a:rPr lang="en-GB" altLang="en-US" dirty="0" smtClean="0"/>
              <a:t>Introduction to </a:t>
            </a:r>
            <a:r>
              <a:rPr lang="en-GB" altLang="en-US" dirty="0" err="1" smtClean="0"/>
              <a:t>neuromodulation</a:t>
            </a:r>
            <a:endParaRPr lang="en-GB" altLang="en-US" dirty="0" smtClean="0"/>
          </a:p>
          <a:p>
            <a:pPr marL="342900" indent="-342900">
              <a:buFont typeface="+mj-lt"/>
              <a:buAutoNum type="arabicPeriod"/>
            </a:pPr>
            <a:endParaRPr lang="en-GB" altLang="en-US" dirty="0" smtClean="0"/>
          </a:p>
          <a:p>
            <a:pPr marL="342900" indent="-342900">
              <a:buFont typeface="+mj-lt"/>
              <a:buAutoNum type="arabicPeriod"/>
            </a:pPr>
            <a:r>
              <a:rPr lang="en-GB" altLang="en-US" dirty="0" err="1" smtClean="0"/>
              <a:t>Neuromodulation</a:t>
            </a:r>
            <a:r>
              <a:rPr lang="en-GB" altLang="en-US" dirty="0" smtClean="0"/>
              <a:t> subtypes</a:t>
            </a:r>
          </a:p>
          <a:p>
            <a:pPr marL="742950" lvl="1" indent="-285750">
              <a:buFont typeface="Wingdings" panose="05000000000000000000" pitchFamily="2" charset="2"/>
              <a:buChar char="q"/>
            </a:pPr>
            <a:r>
              <a:rPr lang="en-GB" altLang="en-US" dirty="0" smtClean="0"/>
              <a:t> Non-invasive </a:t>
            </a:r>
            <a:r>
              <a:rPr lang="en-GB" altLang="en-US" dirty="0" err="1" smtClean="0"/>
              <a:t>neuromodulation</a:t>
            </a:r>
            <a:endParaRPr lang="en-GB" altLang="en-US" dirty="0" smtClean="0"/>
          </a:p>
          <a:p>
            <a:pPr marL="1200150" lvl="2" indent="-285750">
              <a:buFont typeface="Courier New" panose="02070309020205020404" pitchFamily="49" charset="0"/>
              <a:buChar char="o"/>
            </a:pPr>
            <a:r>
              <a:rPr lang="en-US" dirty="0"/>
              <a:t>Supraorbital nerve stimulation and the Cefaly </a:t>
            </a:r>
            <a:r>
              <a:rPr lang="en-US" dirty="0" smtClean="0"/>
              <a:t>device</a:t>
            </a:r>
          </a:p>
          <a:p>
            <a:pPr marL="1200150" lvl="2" indent="-285750">
              <a:buFont typeface="Courier New" panose="02070309020205020404" pitchFamily="49" charset="0"/>
              <a:buChar char="o"/>
            </a:pPr>
            <a:r>
              <a:rPr lang="en-US" dirty="0"/>
              <a:t>Vagus nerve simulation and the </a:t>
            </a:r>
            <a:r>
              <a:rPr lang="en-US" dirty="0" err="1"/>
              <a:t>gammaCore</a:t>
            </a:r>
            <a:r>
              <a:rPr lang="en-US" dirty="0"/>
              <a:t> </a:t>
            </a:r>
            <a:r>
              <a:rPr lang="en-US" dirty="0" smtClean="0"/>
              <a:t>device</a:t>
            </a:r>
          </a:p>
          <a:p>
            <a:pPr marL="1200150" lvl="2" indent="-285750">
              <a:buFont typeface="Courier New" panose="02070309020205020404" pitchFamily="49" charset="0"/>
              <a:buChar char="o"/>
            </a:pPr>
            <a:r>
              <a:rPr lang="en-US" dirty="0"/>
              <a:t>Transcranial magnetic stimulation and the </a:t>
            </a:r>
            <a:r>
              <a:rPr lang="en-US" dirty="0" err="1"/>
              <a:t>SpringTMS</a:t>
            </a:r>
            <a:r>
              <a:rPr lang="en-US" dirty="0"/>
              <a:t> device</a:t>
            </a:r>
          </a:p>
          <a:p>
            <a:pPr marL="742950" lvl="1" indent="-285750">
              <a:buFont typeface="Wingdings" panose="05000000000000000000" pitchFamily="2" charset="2"/>
              <a:buChar char="q"/>
            </a:pPr>
            <a:r>
              <a:rPr lang="en-GB" altLang="en-US" dirty="0" smtClean="0"/>
              <a:t> invasive </a:t>
            </a:r>
            <a:r>
              <a:rPr lang="en-GB" altLang="en-US" dirty="0" err="1" smtClean="0"/>
              <a:t>neuromodulation</a:t>
            </a:r>
            <a:endParaRPr lang="en-GB" altLang="en-US" dirty="0" smtClean="0"/>
          </a:p>
          <a:p>
            <a:pPr marL="1200150" lvl="2" indent="-285750">
              <a:buFont typeface="Courier New" panose="02070309020205020404" pitchFamily="49" charset="0"/>
              <a:buChar char="o"/>
            </a:pPr>
            <a:r>
              <a:rPr lang="en-GB" altLang="en-US" dirty="0"/>
              <a:t> Occipital nerve </a:t>
            </a:r>
            <a:r>
              <a:rPr lang="en-GB" altLang="en-US" dirty="0" smtClean="0"/>
              <a:t>stimulation</a:t>
            </a:r>
          </a:p>
          <a:p>
            <a:pPr marL="1200150" lvl="2" indent="-285750">
              <a:buFont typeface="Courier New" panose="02070309020205020404" pitchFamily="49" charset="0"/>
              <a:buChar char="o"/>
            </a:pPr>
            <a:r>
              <a:rPr lang="en-US" altLang="en-US" dirty="0"/>
              <a:t>SPG stimulation and the </a:t>
            </a:r>
            <a:r>
              <a:rPr lang="en-US" altLang="en-US" dirty="0" err="1"/>
              <a:t>Pulsante</a:t>
            </a:r>
            <a:r>
              <a:rPr lang="en-US" altLang="en-US" dirty="0"/>
              <a:t> SPG </a:t>
            </a:r>
            <a:r>
              <a:rPr lang="en-US" altLang="en-US" dirty="0" err="1" smtClean="0"/>
              <a:t>microstimulator</a:t>
            </a:r>
            <a:endParaRPr lang="en-US" altLang="en-US" dirty="0" smtClean="0"/>
          </a:p>
          <a:p>
            <a:pPr marL="1200150" lvl="2" indent="-285750">
              <a:buFont typeface="Courier New" panose="02070309020205020404" pitchFamily="49" charset="0"/>
              <a:buChar char="o"/>
            </a:pPr>
            <a:r>
              <a:rPr lang="en-US" altLang="en-US" dirty="0"/>
              <a:t>Deep brain stimulation (ventral </a:t>
            </a:r>
            <a:r>
              <a:rPr lang="en-US" altLang="en-US" dirty="0" err="1"/>
              <a:t>tegmentum</a:t>
            </a:r>
            <a:r>
              <a:rPr lang="en-US" altLang="en-US" dirty="0"/>
              <a:t>/posterior hypothalamic region</a:t>
            </a:r>
          </a:p>
          <a:p>
            <a:pPr marL="1200150" lvl="2" indent="-285750">
              <a:buFont typeface="Courier New" panose="02070309020205020404" pitchFamily="49" charset="0"/>
              <a:buChar char="o"/>
            </a:pPr>
            <a:endParaRPr lang="en-GB" altLang="en-US" dirty="0" smtClean="0"/>
          </a:p>
          <a:p>
            <a:pPr marL="1200150" lvl="2" indent="-285750">
              <a:buFont typeface="Courier New" panose="02070309020205020404" pitchFamily="49" charset="0"/>
              <a:buChar char="o"/>
            </a:pPr>
            <a:endParaRPr lang="en-GB" altLang="en-US" dirty="0" smtClean="0"/>
          </a:p>
          <a:p>
            <a:pPr marL="742950" lvl="1" indent="-285750">
              <a:buFont typeface="Wingdings" panose="05000000000000000000" pitchFamily="2" charset="2"/>
              <a:buChar char="q"/>
            </a:pPr>
            <a:endParaRPr lang="en-GB" altLang="en-US" dirty="0" smtClean="0"/>
          </a:p>
        </p:txBody>
      </p:sp>
    </p:spTree>
    <p:extLst>
      <p:ext uri="{BB962C8B-B14F-4D97-AF65-F5344CB8AC3E}">
        <p14:creationId xmlns:p14="http://schemas.microsoft.com/office/powerpoint/2010/main" val="26544141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305" y="195983"/>
            <a:ext cx="10515600" cy="1405721"/>
          </a:xfrm>
        </p:spPr>
        <p:txBody>
          <a:bodyPr>
            <a:normAutofit/>
          </a:bodyPr>
          <a:lstStyle/>
          <a:p>
            <a:r>
              <a:rPr lang="en-US" sz="3600" b="1" dirty="0" smtClean="0"/>
              <a:t/>
            </a:r>
            <a:br>
              <a:rPr lang="en-US" sz="3600" b="1" dirty="0" smtClean="0"/>
            </a:br>
            <a:endParaRPr lang="en-US" sz="360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912735" y="6093547"/>
            <a:ext cx="2065582" cy="507159"/>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733" y="5913092"/>
            <a:ext cx="2049452" cy="81978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92487" y="6026171"/>
            <a:ext cx="660643" cy="593621"/>
          </a:xfrm>
          <a:prstGeom prst="rect">
            <a:avLst/>
          </a:prstGeom>
        </p:spPr>
      </p:pic>
      <p:pic>
        <p:nvPicPr>
          <p:cNvPr id="8" name="Picture 7"/>
          <p:cNvPicPr>
            <a:picLocks noChangeAspect="1"/>
          </p:cNvPicPr>
          <p:nvPr/>
        </p:nvPicPr>
        <p:blipFill>
          <a:blip r:embed="rId5"/>
          <a:stretch>
            <a:fillRect/>
          </a:stretch>
        </p:blipFill>
        <p:spPr>
          <a:xfrm>
            <a:off x="10488224" y="5913092"/>
            <a:ext cx="715363" cy="832422"/>
          </a:xfrm>
          <a:prstGeom prst="rect">
            <a:avLst/>
          </a:prstGeom>
        </p:spPr>
      </p:pic>
      <p:pic>
        <p:nvPicPr>
          <p:cNvPr id="9" name="Picture 8"/>
          <p:cNvPicPr>
            <a:picLocks noChangeAspect="1"/>
          </p:cNvPicPr>
          <p:nvPr/>
        </p:nvPicPr>
        <p:blipFill>
          <a:blip r:embed="rId6"/>
          <a:stretch>
            <a:fillRect/>
          </a:stretch>
        </p:blipFill>
        <p:spPr>
          <a:xfrm>
            <a:off x="9944101" y="195983"/>
            <a:ext cx="2250086" cy="1181205"/>
          </a:xfrm>
          <a:prstGeom prst="rect">
            <a:avLst/>
          </a:prstGeom>
        </p:spPr>
      </p:pic>
      <p:grpSp>
        <p:nvGrpSpPr>
          <p:cNvPr id="7" name="Group 4"/>
          <p:cNvGrpSpPr>
            <a:grpSpLocks noChangeAspect="1"/>
          </p:cNvGrpSpPr>
          <p:nvPr/>
        </p:nvGrpSpPr>
        <p:grpSpPr bwMode="auto">
          <a:xfrm>
            <a:off x="3278526" y="1022990"/>
            <a:ext cx="5334000" cy="4132262"/>
            <a:chOff x="2160" y="653"/>
            <a:chExt cx="3360" cy="2603"/>
          </a:xfrm>
        </p:grpSpPr>
        <p:sp>
          <p:nvSpPr>
            <p:cNvPr id="10" name="AutoShape 3"/>
            <p:cNvSpPr>
              <a:spLocks noChangeAspect="1" noChangeArrowheads="1" noTextEdit="1"/>
            </p:cNvSpPr>
            <p:nvPr/>
          </p:nvSpPr>
          <p:spPr bwMode="auto">
            <a:xfrm>
              <a:off x="2160" y="653"/>
              <a:ext cx="3360" cy="2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2053"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60" y="653"/>
              <a:ext cx="3368" cy="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3306110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912735" y="6093547"/>
            <a:ext cx="2065582" cy="507159"/>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733" y="5913092"/>
            <a:ext cx="2049452" cy="81978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92487" y="6026171"/>
            <a:ext cx="660643" cy="593621"/>
          </a:xfrm>
          <a:prstGeom prst="rect">
            <a:avLst/>
          </a:prstGeom>
        </p:spPr>
      </p:pic>
      <p:pic>
        <p:nvPicPr>
          <p:cNvPr id="8" name="Picture 7"/>
          <p:cNvPicPr>
            <a:picLocks noChangeAspect="1"/>
          </p:cNvPicPr>
          <p:nvPr/>
        </p:nvPicPr>
        <p:blipFill>
          <a:blip r:embed="rId5"/>
          <a:stretch>
            <a:fillRect/>
          </a:stretch>
        </p:blipFill>
        <p:spPr>
          <a:xfrm>
            <a:off x="10488224" y="5913092"/>
            <a:ext cx="715363" cy="832422"/>
          </a:xfrm>
          <a:prstGeom prst="rect">
            <a:avLst/>
          </a:prstGeom>
        </p:spPr>
      </p:pic>
      <p:pic>
        <p:nvPicPr>
          <p:cNvPr id="9" name="Picture 8"/>
          <p:cNvPicPr>
            <a:picLocks noChangeAspect="1"/>
          </p:cNvPicPr>
          <p:nvPr/>
        </p:nvPicPr>
        <p:blipFill>
          <a:blip r:embed="rId6"/>
          <a:stretch>
            <a:fillRect/>
          </a:stretch>
        </p:blipFill>
        <p:spPr>
          <a:xfrm>
            <a:off x="9944101" y="195983"/>
            <a:ext cx="2250086" cy="1181205"/>
          </a:xfrm>
          <a:prstGeom prst="rect">
            <a:avLst/>
          </a:prstGeom>
        </p:spPr>
      </p:pic>
      <p:pic>
        <p:nvPicPr>
          <p:cNvPr id="12" name="Picture 11"/>
          <p:cNvPicPr>
            <a:picLocks noChangeAspect="1"/>
          </p:cNvPicPr>
          <p:nvPr/>
        </p:nvPicPr>
        <p:blipFill>
          <a:blip r:embed="rId7"/>
          <a:stretch>
            <a:fillRect/>
          </a:stretch>
        </p:blipFill>
        <p:spPr>
          <a:xfrm>
            <a:off x="4912735" y="2795400"/>
            <a:ext cx="1587848" cy="2172235"/>
          </a:xfrm>
          <a:prstGeom prst="rect">
            <a:avLst/>
          </a:prstGeom>
        </p:spPr>
      </p:pic>
      <p:pic>
        <p:nvPicPr>
          <p:cNvPr id="13" name="Picture 12"/>
          <p:cNvPicPr>
            <a:picLocks noChangeAspect="1"/>
          </p:cNvPicPr>
          <p:nvPr/>
        </p:nvPicPr>
        <p:blipFill>
          <a:blip r:embed="rId8"/>
          <a:stretch>
            <a:fillRect/>
          </a:stretch>
        </p:blipFill>
        <p:spPr>
          <a:xfrm>
            <a:off x="1486477" y="3049463"/>
            <a:ext cx="1435415" cy="1918172"/>
          </a:xfrm>
          <a:prstGeom prst="rect">
            <a:avLst/>
          </a:prstGeom>
        </p:spPr>
      </p:pic>
      <p:pic>
        <p:nvPicPr>
          <p:cNvPr id="14" name="Picture 13"/>
          <p:cNvPicPr>
            <a:picLocks noChangeAspect="1"/>
          </p:cNvPicPr>
          <p:nvPr/>
        </p:nvPicPr>
        <p:blipFill>
          <a:blip r:embed="rId9"/>
          <a:stretch>
            <a:fillRect/>
          </a:stretch>
        </p:blipFill>
        <p:spPr>
          <a:xfrm>
            <a:off x="8589169" y="2928782"/>
            <a:ext cx="1638659" cy="1905469"/>
          </a:xfrm>
          <a:prstGeom prst="rect">
            <a:avLst/>
          </a:prstGeom>
        </p:spPr>
      </p:pic>
      <p:sp>
        <p:nvSpPr>
          <p:cNvPr id="16" name="Rectangle 15"/>
          <p:cNvSpPr/>
          <p:nvPr/>
        </p:nvSpPr>
        <p:spPr>
          <a:xfrm>
            <a:off x="927029" y="1434245"/>
            <a:ext cx="2863403" cy="830997"/>
          </a:xfrm>
          <a:prstGeom prst="rect">
            <a:avLst/>
          </a:prstGeom>
        </p:spPr>
        <p:txBody>
          <a:bodyPr wrap="square">
            <a:spAutoFit/>
          </a:bodyPr>
          <a:lstStyle/>
          <a:p>
            <a:r>
              <a:rPr lang="en-US" sz="1600" dirty="0" smtClean="0"/>
              <a:t>1.Find </a:t>
            </a:r>
            <a:r>
              <a:rPr lang="en-US" sz="1600" dirty="0"/>
              <a:t>the correct treatment location and positioning on the neck to activate the </a:t>
            </a:r>
            <a:r>
              <a:rPr lang="en-US" sz="1600" dirty="0" err="1"/>
              <a:t>vagus</a:t>
            </a:r>
            <a:r>
              <a:rPr lang="en-US" sz="1600" dirty="0"/>
              <a:t> nerve</a:t>
            </a:r>
          </a:p>
        </p:txBody>
      </p:sp>
      <p:sp>
        <p:nvSpPr>
          <p:cNvPr id="17" name="Rectangle 16"/>
          <p:cNvSpPr/>
          <p:nvPr/>
        </p:nvSpPr>
        <p:spPr>
          <a:xfrm>
            <a:off x="4224577" y="1451812"/>
            <a:ext cx="3273267" cy="830997"/>
          </a:xfrm>
          <a:prstGeom prst="rect">
            <a:avLst/>
          </a:prstGeom>
        </p:spPr>
        <p:txBody>
          <a:bodyPr wrap="square">
            <a:spAutoFit/>
          </a:bodyPr>
          <a:lstStyle/>
          <a:p>
            <a:r>
              <a:rPr lang="en-US" sz="1600" dirty="0" smtClean="0"/>
              <a:t>2.Apply </a:t>
            </a:r>
            <a:r>
              <a:rPr lang="en-US" sz="1600" dirty="0"/>
              <a:t>the supplied gel to the stimulation surfaces of the device, turn it on, and position it on the neck</a:t>
            </a:r>
          </a:p>
        </p:txBody>
      </p:sp>
      <p:sp>
        <p:nvSpPr>
          <p:cNvPr id="18" name="Title 17"/>
          <p:cNvSpPr>
            <a:spLocks noGrp="1"/>
          </p:cNvSpPr>
          <p:nvPr>
            <p:ph type="title"/>
          </p:nvPr>
        </p:nvSpPr>
        <p:spPr>
          <a:xfrm>
            <a:off x="687987" y="298735"/>
            <a:ext cx="10515600" cy="1325563"/>
          </a:xfrm>
        </p:spPr>
        <p:txBody>
          <a:bodyPr>
            <a:normAutofit/>
          </a:bodyPr>
          <a:lstStyle/>
          <a:p>
            <a:r>
              <a:rPr lang="en-US" sz="2400" b="1" dirty="0"/>
              <a:t>how to use </a:t>
            </a:r>
            <a:r>
              <a:rPr lang="en-US" sz="2400" b="1" dirty="0" err="1"/>
              <a:t>gammaCore</a:t>
            </a:r>
            <a:r>
              <a:rPr lang="en-US" sz="2400" b="1" dirty="0"/>
              <a:t> (</a:t>
            </a:r>
            <a:r>
              <a:rPr lang="en-US" sz="2400" b="1" dirty="0" err="1"/>
              <a:t>nVNS</a:t>
            </a:r>
            <a:r>
              <a:rPr lang="en-US" sz="2400" b="1" dirty="0" smtClean="0"/>
              <a:t>):</a:t>
            </a:r>
            <a:r>
              <a:rPr lang="en-US" sz="2400" b="1" dirty="0"/>
              <a:t/>
            </a:r>
            <a:br>
              <a:rPr lang="en-US" sz="2400" b="1" dirty="0"/>
            </a:br>
            <a:endParaRPr lang="en-US" sz="2400" b="1" dirty="0">
              <a:latin typeface="+mn-lt"/>
            </a:endParaRPr>
          </a:p>
        </p:txBody>
      </p:sp>
      <p:sp>
        <p:nvSpPr>
          <p:cNvPr id="19" name="Rectangle 18"/>
          <p:cNvSpPr/>
          <p:nvPr/>
        </p:nvSpPr>
        <p:spPr>
          <a:xfrm>
            <a:off x="7931989" y="1574924"/>
            <a:ext cx="3690819" cy="584775"/>
          </a:xfrm>
          <a:prstGeom prst="rect">
            <a:avLst/>
          </a:prstGeom>
        </p:spPr>
        <p:txBody>
          <a:bodyPr wrap="none">
            <a:spAutoFit/>
          </a:bodyPr>
          <a:lstStyle/>
          <a:p>
            <a:r>
              <a:rPr lang="en-US" sz="1600" dirty="0" smtClean="0"/>
              <a:t>3.Adjust </a:t>
            </a:r>
            <a:r>
              <a:rPr lang="en-US" sz="1600" dirty="0"/>
              <a:t>the intensity level to what's right </a:t>
            </a:r>
            <a:endParaRPr lang="en-US" sz="1600" dirty="0" smtClean="0"/>
          </a:p>
          <a:p>
            <a:r>
              <a:rPr lang="en-US" sz="1600" dirty="0" smtClean="0"/>
              <a:t>for </a:t>
            </a:r>
            <a:r>
              <a:rPr lang="en-US" sz="1600" dirty="0"/>
              <a:t>you</a:t>
            </a:r>
          </a:p>
        </p:txBody>
      </p:sp>
    </p:spTree>
    <p:extLst>
      <p:ext uri="{BB962C8B-B14F-4D97-AF65-F5344CB8AC3E}">
        <p14:creationId xmlns:p14="http://schemas.microsoft.com/office/powerpoint/2010/main" val="40420209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912735" y="6093547"/>
            <a:ext cx="2065582" cy="507159"/>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733" y="5913092"/>
            <a:ext cx="2049452" cy="81978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92487" y="6026171"/>
            <a:ext cx="660643" cy="593621"/>
          </a:xfrm>
          <a:prstGeom prst="rect">
            <a:avLst/>
          </a:prstGeom>
        </p:spPr>
      </p:pic>
      <p:pic>
        <p:nvPicPr>
          <p:cNvPr id="8" name="Picture 7"/>
          <p:cNvPicPr>
            <a:picLocks noChangeAspect="1"/>
          </p:cNvPicPr>
          <p:nvPr/>
        </p:nvPicPr>
        <p:blipFill>
          <a:blip r:embed="rId5"/>
          <a:stretch>
            <a:fillRect/>
          </a:stretch>
        </p:blipFill>
        <p:spPr>
          <a:xfrm>
            <a:off x="10488224" y="5913092"/>
            <a:ext cx="715363" cy="832422"/>
          </a:xfrm>
          <a:prstGeom prst="rect">
            <a:avLst/>
          </a:prstGeom>
        </p:spPr>
      </p:pic>
      <p:pic>
        <p:nvPicPr>
          <p:cNvPr id="9" name="Picture 8"/>
          <p:cNvPicPr>
            <a:picLocks noChangeAspect="1"/>
          </p:cNvPicPr>
          <p:nvPr/>
        </p:nvPicPr>
        <p:blipFill>
          <a:blip r:embed="rId6"/>
          <a:stretch>
            <a:fillRect/>
          </a:stretch>
        </p:blipFill>
        <p:spPr>
          <a:xfrm>
            <a:off x="9944101" y="195983"/>
            <a:ext cx="2250086" cy="1181205"/>
          </a:xfrm>
          <a:prstGeom prst="rect">
            <a:avLst/>
          </a:prstGeom>
        </p:spPr>
      </p:pic>
      <p:sp>
        <p:nvSpPr>
          <p:cNvPr id="3" name="Rectangle 2"/>
          <p:cNvSpPr/>
          <p:nvPr/>
        </p:nvSpPr>
        <p:spPr>
          <a:xfrm>
            <a:off x="832513" y="1044162"/>
            <a:ext cx="10371074" cy="2062103"/>
          </a:xfrm>
          <a:prstGeom prst="rect">
            <a:avLst/>
          </a:prstGeom>
        </p:spPr>
        <p:txBody>
          <a:bodyPr wrap="square">
            <a:spAutoFit/>
          </a:bodyPr>
          <a:lstStyle/>
          <a:p>
            <a:pPr>
              <a:buClr>
                <a:schemeClr val="accent1"/>
              </a:buClr>
            </a:pPr>
            <a:r>
              <a:rPr lang="en-US" sz="2400" b="1" dirty="0"/>
              <a:t>Proposed mechanism of </a:t>
            </a:r>
            <a:r>
              <a:rPr lang="en-US" sz="2400" b="1" dirty="0" smtClean="0"/>
              <a:t>action:</a:t>
            </a:r>
          </a:p>
          <a:p>
            <a:pPr>
              <a:buClr>
                <a:schemeClr val="accent1"/>
              </a:buClr>
            </a:pPr>
            <a:endParaRPr lang="en-US" sz="2400" b="1" dirty="0" smtClean="0"/>
          </a:p>
          <a:p>
            <a:r>
              <a:rPr lang="en-US" sz="2000" dirty="0"/>
              <a:t>This device appears to work by at least 3 </a:t>
            </a:r>
            <a:r>
              <a:rPr lang="en-US" sz="2000" dirty="0" smtClean="0"/>
              <a:t>mechanisms:</a:t>
            </a:r>
          </a:p>
          <a:p>
            <a:pPr marL="800100" lvl="1" indent="-342900">
              <a:buFont typeface="+mj-lt"/>
              <a:buAutoNum type="arabicPeriod"/>
            </a:pPr>
            <a:r>
              <a:rPr lang="en-US" sz="2000" dirty="0" smtClean="0"/>
              <a:t>suppression </a:t>
            </a:r>
            <a:r>
              <a:rPr lang="en-US" sz="2000" dirty="0"/>
              <a:t>of cortical spreading depolarization, </a:t>
            </a:r>
            <a:endParaRPr lang="en-US" sz="2000" dirty="0" smtClean="0"/>
          </a:p>
          <a:p>
            <a:pPr marL="800100" lvl="1" indent="-342900">
              <a:buFont typeface="+mj-lt"/>
              <a:buAutoNum type="arabicPeriod"/>
            </a:pPr>
            <a:r>
              <a:rPr lang="en-US" sz="2000" dirty="0" smtClean="0"/>
              <a:t>inhibition </a:t>
            </a:r>
            <a:r>
              <a:rPr lang="en-US" sz="2000" dirty="0"/>
              <a:t>of </a:t>
            </a:r>
            <a:r>
              <a:rPr lang="en-US" sz="2000" dirty="0" err="1" smtClean="0"/>
              <a:t>thalamocortical</a:t>
            </a:r>
            <a:r>
              <a:rPr lang="en-US" sz="2000" dirty="0" smtClean="0"/>
              <a:t> pathways,</a:t>
            </a:r>
          </a:p>
          <a:p>
            <a:pPr marL="800100" lvl="1" indent="-342900">
              <a:buFont typeface="+mj-lt"/>
              <a:buAutoNum type="arabicPeriod"/>
            </a:pPr>
            <a:r>
              <a:rPr lang="en-US" sz="2000" dirty="0" smtClean="0"/>
              <a:t>modulation </a:t>
            </a:r>
            <a:r>
              <a:rPr lang="en-US" sz="2000" dirty="0"/>
              <a:t>of central </a:t>
            </a:r>
            <a:r>
              <a:rPr lang="en-US" sz="2000" dirty="0" err="1"/>
              <a:t>trigeminovascular</a:t>
            </a:r>
            <a:r>
              <a:rPr lang="en-US" sz="2000" dirty="0"/>
              <a:t> and </a:t>
            </a:r>
            <a:r>
              <a:rPr lang="en-US" sz="2000" dirty="0" err="1" smtClean="0"/>
              <a:t>trigeminocervical</a:t>
            </a:r>
            <a:r>
              <a:rPr lang="en-US" sz="2000" dirty="0" smtClean="0"/>
              <a:t> pathways</a:t>
            </a:r>
            <a:r>
              <a:rPr lang="en-US" sz="2000" dirty="0"/>
              <a:t>.</a:t>
            </a:r>
          </a:p>
        </p:txBody>
      </p:sp>
    </p:spTree>
    <p:extLst>
      <p:ext uri="{BB962C8B-B14F-4D97-AF65-F5344CB8AC3E}">
        <p14:creationId xmlns:p14="http://schemas.microsoft.com/office/powerpoint/2010/main" val="23466086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305" y="195983"/>
            <a:ext cx="10515600" cy="1405721"/>
          </a:xfrm>
        </p:spPr>
        <p:txBody>
          <a:bodyPr>
            <a:normAutofit/>
          </a:bodyPr>
          <a:lstStyle/>
          <a:p>
            <a:r>
              <a:rPr lang="en-US" sz="3600" b="1" dirty="0" smtClean="0"/>
              <a:t/>
            </a:r>
            <a:br>
              <a:rPr lang="en-US" sz="3600" b="1" dirty="0" smtClean="0"/>
            </a:br>
            <a:endParaRPr lang="en-US" sz="360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912735" y="6093547"/>
            <a:ext cx="2065582" cy="507159"/>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733" y="5913092"/>
            <a:ext cx="2049452" cy="81978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92487" y="6026171"/>
            <a:ext cx="660643" cy="593621"/>
          </a:xfrm>
          <a:prstGeom prst="rect">
            <a:avLst/>
          </a:prstGeom>
        </p:spPr>
      </p:pic>
      <p:pic>
        <p:nvPicPr>
          <p:cNvPr id="8" name="Picture 7"/>
          <p:cNvPicPr>
            <a:picLocks noChangeAspect="1"/>
          </p:cNvPicPr>
          <p:nvPr/>
        </p:nvPicPr>
        <p:blipFill>
          <a:blip r:embed="rId5"/>
          <a:stretch>
            <a:fillRect/>
          </a:stretch>
        </p:blipFill>
        <p:spPr>
          <a:xfrm>
            <a:off x="10488224" y="5913092"/>
            <a:ext cx="715363" cy="832422"/>
          </a:xfrm>
          <a:prstGeom prst="rect">
            <a:avLst/>
          </a:prstGeom>
        </p:spPr>
      </p:pic>
      <p:pic>
        <p:nvPicPr>
          <p:cNvPr id="9" name="Picture 8"/>
          <p:cNvPicPr>
            <a:picLocks noChangeAspect="1"/>
          </p:cNvPicPr>
          <p:nvPr/>
        </p:nvPicPr>
        <p:blipFill>
          <a:blip r:embed="rId6"/>
          <a:stretch>
            <a:fillRect/>
          </a:stretch>
        </p:blipFill>
        <p:spPr>
          <a:xfrm>
            <a:off x="9944101" y="195983"/>
            <a:ext cx="2250086" cy="1181205"/>
          </a:xfrm>
          <a:prstGeom prst="rect">
            <a:avLst/>
          </a:prstGeom>
        </p:spPr>
      </p:pic>
      <p:sp>
        <p:nvSpPr>
          <p:cNvPr id="3" name="Rectangle 2"/>
          <p:cNvSpPr/>
          <p:nvPr/>
        </p:nvSpPr>
        <p:spPr>
          <a:xfrm>
            <a:off x="1045016" y="1071272"/>
            <a:ext cx="10024128" cy="3600986"/>
          </a:xfrm>
          <a:prstGeom prst="rect">
            <a:avLst/>
          </a:prstGeom>
        </p:spPr>
        <p:txBody>
          <a:bodyPr wrap="square">
            <a:spAutoFit/>
          </a:bodyPr>
          <a:lstStyle/>
          <a:p>
            <a:r>
              <a:rPr lang="en-US" sz="2400" dirty="0"/>
              <a:t>Possible role of the </a:t>
            </a:r>
            <a:r>
              <a:rPr lang="en-US" sz="2400" dirty="0" err="1"/>
              <a:t>gammaCore</a:t>
            </a:r>
            <a:r>
              <a:rPr lang="en-US" sz="2400" dirty="0"/>
              <a:t> </a:t>
            </a:r>
            <a:r>
              <a:rPr lang="en-US" sz="2400" dirty="0" smtClean="0"/>
              <a:t>device</a:t>
            </a:r>
          </a:p>
          <a:p>
            <a:endParaRPr lang="en-US" sz="2400" dirty="0"/>
          </a:p>
          <a:p>
            <a:pPr marL="457200" indent="-457200">
              <a:buFont typeface="+mj-lt"/>
              <a:buAutoNum type="arabicPeriod"/>
            </a:pPr>
            <a:r>
              <a:rPr lang="en-US" dirty="0" smtClean="0"/>
              <a:t>Adjunctive </a:t>
            </a:r>
            <a:r>
              <a:rPr lang="en-US" dirty="0"/>
              <a:t>use for the </a:t>
            </a:r>
            <a:r>
              <a:rPr lang="en-US" b="1" dirty="0"/>
              <a:t>preventive</a:t>
            </a:r>
            <a:r>
              <a:rPr lang="en-US" dirty="0"/>
              <a:t> treatment of cluster headache in adult patients.</a:t>
            </a:r>
          </a:p>
          <a:p>
            <a:pPr marL="457200" indent="-457200">
              <a:buFont typeface="+mj-lt"/>
              <a:buAutoNum type="arabicPeriod"/>
            </a:pPr>
            <a:r>
              <a:rPr lang="en-US" dirty="0"/>
              <a:t>The </a:t>
            </a:r>
            <a:r>
              <a:rPr lang="en-US" b="1" dirty="0"/>
              <a:t>acute</a:t>
            </a:r>
            <a:r>
              <a:rPr lang="en-US" dirty="0"/>
              <a:t> treatment of pain associated with episodic cluster headache in adult patients.</a:t>
            </a:r>
          </a:p>
          <a:p>
            <a:pPr marL="457200" indent="-457200">
              <a:buFont typeface="+mj-lt"/>
              <a:buAutoNum type="arabicPeriod"/>
            </a:pPr>
            <a:r>
              <a:rPr lang="en-US" dirty="0"/>
              <a:t>The </a:t>
            </a:r>
            <a:r>
              <a:rPr lang="en-US" b="1" dirty="0"/>
              <a:t>acute</a:t>
            </a:r>
            <a:r>
              <a:rPr lang="en-US" dirty="0"/>
              <a:t> treatment of pain associated with migraine headache in adult patients</a:t>
            </a:r>
            <a:r>
              <a:rPr lang="en-US" dirty="0" smtClean="0"/>
              <a:t>.</a:t>
            </a:r>
          </a:p>
          <a:p>
            <a:pPr marL="457200" indent="-457200">
              <a:buFont typeface="+mj-lt"/>
              <a:buAutoNum type="arabicPeriod"/>
            </a:pPr>
            <a:endParaRPr lang="en-US" dirty="0"/>
          </a:p>
          <a:p>
            <a:r>
              <a:rPr lang="en-US" dirty="0" smtClean="0"/>
              <a:t>NOTE:</a:t>
            </a:r>
          </a:p>
          <a:p>
            <a:pPr marL="285750" indent="-285750">
              <a:buClr>
                <a:schemeClr val="accent1"/>
              </a:buClr>
              <a:buFont typeface="Wingdings" panose="05000000000000000000" pitchFamily="2" charset="2"/>
              <a:buChar char="ü"/>
            </a:pPr>
            <a:r>
              <a:rPr lang="en-US" dirty="0"/>
              <a:t>The safety and effectiveness of </a:t>
            </a:r>
            <a:r>
              <a:rPr lang="en-US" dirty="0" err="1"/>
              <a:t>gammaCore</a:t>
            </a:r>
            <a:r>
              <a:rPr lang="en-US" dirty="0"/>
              <a:t> (</a:t>
            </a:r>
            <a:r>
              <a:rPr lang="en-US" dirty="0" err="1"/>
              <a:t>nVNS</a:t>
            </a:r>
            <a:r>
              <a:rPr lang="en-US" dirty="0"/>
              <a:t>) have </a:t>
            </a:r>
            <a:r>
              <a:rPr lang="en-US" b="1" dirty="0"/>
              <a:t>not</a:t>
            </a:r>
            <a:r>
              <a:rPr lang="en-US" dirty="0"/>
              <a:t> been established in the acute treatment of chronic cluster </a:t>
            </a:r>
            <a:r>
              <a:rPr lang="en-US" dirty="0" smtClean="0"/>
              <a:t>headache</a:t>
            </a:r>
          </a:p>
          <a:p>
            <a:pPr marL="285750" indent="-285750">
              <a:buClr>
                <a:schemeClr val="accent1"/>
              </a:buClr>
              <a:buFont typeface="Wingdings" panose="05000000000000000000" pitchFamily="2" charset="2"/>
              <a:buChar char="ü"/>
            </a:pPr>
            <a:endParaRPr lang="en-US" dirty="0" smtClean="0"/>
          </a:p>
          <a:p>
            <a:pPr marL="285750" indent="-285750">
              <a:buClr>
                <a:schemeClr val="accent1"/>
              </a:buClr>
              <a:buFont typeface="Wingdings" panose="05000000000000000000" pitchFamily="2" charset="2"/>
              <a:buChar char="ü"/>
            </a:pPr>
            <a:r>
              <a:rPr lang="en-US" dirty="0" err="1" smtClean="0"/>
              <a:t>gammaCore</a:t>
            </a:r>
            <a:r>
              <a:rPr lang="en-US" dirty="0" smtClean="0"/>
              <a:t> </a:t>
            </a:r>
            <a:r>
              <a:rPr lang="en-US" dirty="0"/>
              <a:t>has </a:t>
            </a:r>
            <a:r>
              <a:rPr lang="en-US" b="1" dirty="0"/>
              <a:t>not</a:t>
            </a:r>
            <a:r>
              <a:rPr lang="en-US" dirty="0"/>
              <a:t> been shown to be effective for the preventive treatment of migraine </a:t>
            </a:r>
            <a:r>
              <a:rPr lang="en-US" dirty="0" smtClean="0"/>
              <a:t>headache</a:t>
            </a:r>
          </a:p>
          <a:p>
            <a:pPr>
              <a:buClr>
                <a:schemeClr val="accent1"/>
              </a:buClr>
            </a:pPr>
            <a:endParaRPr lang="en-US" dirty="0"/>
          </a:p>
        </p:txBody>
      </p:sp>
    </p:spTree>
    <p:extLst>
      <p:ext uri="{BB962C8B-B14F-4D97-AF65-F5344CB8AC3E}">
        <p14:creationId xmlns:p14="http://schemas.microsoft.com/office/powerpoint/2010/main" val="17583880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047" y="299014"/>
            <a:ext cx="10515600" cy="1405721"/>
          </a:xfrm>
        </p:spPr>
        <p:txBody>
          <a:bodyPr>
            <a:normAutofit/>
          </a:bodyPr>
          <a:lstStyle/>
          <a:p>
            <a:r>
              <a:rPr lang="en-US" sz="3600" b="1" dirty="0" smtClean="0"/>
              <a:t/>
            </a:r>
            <a:br>
              <a:rPr lang="en-US" sz="3600" b="1" dirty="0" smtClean="0"/>
            </a:br>
            <a:endParaRPr lang="en-US" sz="360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912735" y="6093547"/>
            <a:ext cx="2065582" cy="507159"/>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733" y="5913092"/>
            <a:ext cx="2049452" cy="81978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92487" y="6026171"/>
            <a:ext cx="660643" cy="593621"/>
          </a:xfrm>
          <a:prstGeom prst="rect">
            <a:avLst/>
          </a:prstGeom>
        </p:spPr>
      </p:pic>
      <p:pic>
        <p:nvPicPr>
          <p:cNvPr id="8" name="Picture 7"/>
          <p:cNvPicPr>
            <a:picLocks noChangeAspect="1"/>
          </p:cNvPicPr>
          <p:nvPr/>
        </p:nvPicPr>
        <p:blipFill>
          <a:blip r:embed="rId5"/>
          <a:stretch>
            <a:fillRect/>
          </a:stretch>
        </p:blipFill>
        <p:spPr>
          <a:xfrm>
            <a:off x="10488224" y="5913092"/>
            <a:ext cx="715363" cy="832422"/>
          </a:xfrm>
          <a:prstGeom prst="rect">
            <a:avLst/>
          </a:prstGeom>
        </p:spPr>
      </p:pic>
      <p:pic>
        <p:nvPicPr>
          <p:cNvPr id="9" name="Picture 8"/>
          <p:cNvPicPr>
            <a:picLocks noChangeAspect="1"/>
          </p:cNvPicPr>
          <p:nvPr/>
        </p:nvPicPr>
        <p:blipFill>
          <a:blip r:embed="rId6"/>
          <a:stretch>
            <a:fillRect/>
          </a:stretch>
        </p:blipFill>
        <p:spPr>
          <a:xfrm>
            <a:off x="9944101" y="195983"/>
            <a:ext cx="2250086" cy="1181205"/>
          </a:xfrm>
          <a:prstGeom prst="rect">
            <a:avLst/>
          </a:prstGeom>
        </p:spPr>
      </p:pic>
      <p:sp>
        <p:nvSpPr>
          <p:cNvPr id="3" name="Rectangle 2"/>
          <p:cNvSpPr/>
          <p:nvPr/>
        </p:nvSpPr>
        <p:spPr>
          <a:xfrm>
            <a:off x="516016" y="978916"/>
            <a:ext cx="9722688" cy="4247317"/>
          </a:xfrm>
          <a:prstGeom prst="rect">
            <a:avLst/>
          </a:prstGeom>
        </p:spPr>
        <p:txBody>
          <a:bodyPr wrap="square">
            <a:spAutoFit/>
          </a:bodyPr>
          <a:lstStyle/>
          <a:p>
            <a:pPr marL="285750" indent="-285750">
              <a:buClr>
                <a:schemeClr val="accent1"/>
              </a:buClr>
              <a:buFont typeface="Wingdings" panose="05000000000000000000" pitchFamily="2" charset="2"/>
              <a:buChar char="Ø"/>
            </a:pPr>
            <a:r>
              <a:rPr lang="en-US" dirty="0">
                <a:solidFill>
                  <a:srgbClr val="333333"/>
                </a:solidFill>
              </a:rPr>
              <a:t>Safety and efficacy of </a:t>
            </a:r>
            <a:r>
              <a:rPr lang="en-US" dirty="0" err="1">
                <a:solidFill>
                  <a:srgbClr val="333333"/>
                </a:solidFill>
              </a:rPr>
              <a:t>gammaCore</a:t>
            </a:r>
            <a:r>
              <a:rPr lang="en-US" dirty="0">
                <a:solidFill>
                  <a:srgbClr val="333333"/>
                </a:solidFill>
              </a:rPr>
              <a:t> have not been evaluated in the following patients, and therefore </a:t>
            </a:r>
            <a:r>
              <a:rPr lang="en-US" dirty="0" err="1">
                <a:solidFill>
                  <a:srgbClr val="333333"/>
                </a:solidFill>
              </a:rPr>
              <a:t>gammaCore</a:t>
            </a:r>
            <a:r>
              <a:rPr lang="en-US" dirty="0">
                <a:solidFill>
                  <a:srgbClr val="333333"/>
                </a:solidFill>
              </a:rPr>
              <a:t> is NOT indicated for</a:t>
            </a:r>
            <a:r>
              <a:rPr lang="en-US" dirty="0" smtClean="0">
                <a:solidFill>
                  <a:srgbClr val="333333"/>
                </a:solidFill>
              </a:rPr>
              <a:t>:</a:t>
            </a:r>
          </a:p>
          <a:p>
            <a:pPr marL="285750" indent="-285750">
              <a:buClr>
                <a:schemeClr val="accent1"/>
              </a:buClr>
              <a:buFont typeface="Wingdings" panose="05000000000000000000" pitchFamily="2" charset="2"/>
              <a:buChar char="Ø"/>
            </a:pPr>
            <a:endParaRPr lang="en-US" dirty="0">
              <a:solidFill>
                <a:srgbClr val="F9A020"/>
              </a:solidFill>
            </a:endParaRPr>
          </a:p>
          <a:p>
            <a:pPr marL="800100" lvl="1" indent="-342900">
              <a:buClr>
                <a:schemeClr val="accent1"/>
              </a:buClr>
              <a:buFont typeface="+mj-lt"/>
              <a:buAutoNum type="arabicPeriod"/>
            </a:pPr>
            <a:r>
              <a:rPr lang="en-US" dirty="0">
                <a:solidFill>
                  <a:srgbClr val="333333"/>
                </a:solidFill>
              </a:rPr>
              <a:t>Patients with an active implantable medical device, such as a pacemaker, hearing aid implant, or any implanted electronic device</a:t>
            </a:r>
            <a:endParaRPr lang="en-US" dirty="0">
              <a:solidFill>
                <a:srgbClr val="F9A020"/>
              </a:solidFill>
            </a:endParaRPr>
          </a:p>
          <a:p>
            <a:pPr marL="800100" lvl="1" indent="-342900">
              <a:lnSpc>
                <a:spcPct val="150000"/>
              </a:lnSpc>
              <a:buClr>
                <a:schemeClr val="accent1"/>
              </a:buClr>
              <a:buFont typeface="+mj-lt"/>
              <a:buAutoNum type="arabicPeriod"/>
            </a:pPr>
            <a:r>
              <a:rPr lang="en-US" dirty="0">
                <a:solidFill>
                  <a:srgbClr val="333333"/>
                </a:solidFill>
              </a:rPr>
              <a:t>Patients diagnosed with narrowing of the arteries (carotid atherosclerosis)</a:t>
            </a:r>
            <a:endParaRPr lang="en-US" dirty="0">
              <a:solidFill>
                <a:srgbClr val="F9A020"/>
              </a:solidFill>
            </a:endParaRPr>
          </a:p>
          <a:p>
            <a:pPr marL="800100" lvl="1" indent="-342900">
              <a:lnSpc>
                <a:spcPct val="150000"/>
              </a:lnSpc>
              <a:buClr>
                <a:schemeClr val="accent1"/>
              </a:buClr>
              <a:buFont typeface="+mj-lt"/>
              <a:buAutoNum type="arabicPeriod"/>
            </a:pPr>
            <a:r>
              <a:rPr lang="en-US" dirty="0">
                <a:solidFill>
                  <a:srgbClr val="333333"/>
                </a:solidFill>
              </a:rPr>
              <a:t>Patients who have had surgery to cut the </a:t>
            </a:r>
            <a:r>
              <a:rPr lang="en-US" dirty="0" err="1">
                <a:solidFill>
                  <a:srgbClr val="333333"/>
                </a:solidFill>
              </a:rPr>
              <a:t>vagus</a:t>
            </a:r>
            <a:r>
              <a:rPr lang="en-US" dirty="0">
                <a:solidFill>
                  <a:srgbClr val="333333"/>
                </a:solidFill>
              </a:rPr>
              <a:t> nerve in the neck (cervical </a:t>
            </a:r>
            <a:r>
              <a:rPr lang="en-US" dirty="0" err="1">
                <a:solidFill>
                  <a:srgbClr val="333333"/>
                </a:solidFill>
              </a:rPr>
              <a:t>vagotomy</a:t>
            </a:r>
            <a:r>
              <a:rPr lang="en-US" dirty="0">
                <a:solidFill>
                  <a:srgbClr val="333333"/>
                </a:solidFill>
              </a:rPr>
              <a:t>)</a:t>
            </a:r>
            <a:endParaRPr lang="en-US" dirty="0">
              <a:solidFill>
                <a:srgbClr val="F9A020"/>
              </a:solidFill>
            </a:endParaRPr>
          </a:p>
          <a:p>
            <a:pPr marL="800100" lvl="1" indent="-342900">
              <a:lnSpc>
                <a:spcPct val="150000"/>
              </a:lnSpc>
              <a:buClr>
                <a:schemeClr val="accent1"/>
              </a:buClr>
              <a:buFont typeface="+mj-lt"/>
              <a:buAutoNum type="arabicPeriod"/>
            </a:pPr>
            <a:r>
              <a:rPr lang="en-US" dirty="0">
                <a:solidFill>
                  <a:srgbClr val="333333"/>
                </a:solidFill>
              </a:rPr>
              <a:t>Pediatric patients</a:t>
            </a:r>
            <a:endParaRPr lang="en-US" dirty="0">
              <a:solidFill>
                <a:srgbClr val="F9A020"/>
              </a:solidFill>
            </a:endParaRPr>
          </a:p>
          <a:p>
            <a:pPr marL="800100" lvl="1" indent="-342900">
              <a:lnSpc>
                <a:spcPct val="150000"/>
              </a:lnSpc>
              <a:buClr>
                <a:schemeClr val="accent1"/>
              </a:buClr>
              <a:buFont typeface="+mj-lt"/>
              <a:buAutoNum type="arabicPeriod"/>
            </a:pPr>
            <a:r>
              <a:rPr lang="en-US" dirty="0">
                <a:solidFill>
                  <a:srgbClr val="333333"/>
                </a:solidFill>
              </a:rPr>
              <a:t>Pregnant women</a:t>
            </a:r>
            <a:endParaRPr lang="en-US" dirty="0">
              <a:solidFill>
                <a:srgbClr val="F9A020"/>
              </a:solidFill>
            </a:endParaRPr>
          </a:p>
          <a:p>
            <a:pPr marL="800100" lvl="1" indent="-342900">
              <a:lnSpc>
                <a:spcPct val="150000"/>
              </a:lnSpc>
              <a:buClr>
                <a:schemeClr val="accent1"/>
              </a:buClr>
              <a:buFont typeface="+mj-lt"/>
              <a:buAutoNum type="arabicPeriod"/>
            </a:pPr>
            <a:r>
              <a:rPr lang="en-US" dirty="0">
                <a:solidFill>
                  <a:srgbClr val="333333"/>
                </a:solidFill>
              </a:rPr>
              <a:t>Patients with clinically significant hypertension, hypotension, bradycardia, or </a:t>
            </a:r>
            <a:r>
              <a:rPr lang="en-US" dirty="0" smtClean="0">
                <a:solidFill>
                  <a:srgbClr val="333333"/>
                </a:solidFill>
              </a:rPr>
              <a:t>tachycardia</a:t>
            </a:r>
          </a:p>
          <a:p>
            <a:pPr marL="800100" lvl="1" indent="-342900">
              <a:lnSpc>
                <a:spcPct val="150000"/>
              </a:lnSpc>
              <a:buClr>
                <a:schemeClr val="accent1"/>
              </a:buClr>
              <a:buFont typeface="+mj-lt"/>
              <a:buAutoNum type="arabicPeriod"/>
            </a:pPr>
            <a:endParaRPr lang="en-US" dirty="0">
              <a:solidFill>
                <a:srgbClr val="F9A020"/>
              </a:solidFill>
            </a:endParaRPr>
          </a:p>
          <a:p>
            <a:pPr marL="285750" indent="-285750">
              <a:buClr>
                <a:schemeClr val="accent1"/>
              </a:buClr>
              <a:buFont typeface="Wingdings" panose="05000000000000000000" pitchFamily="2" charset="2"/>
              <a:buChar char="Ø"/>
            </a:pPr>
            <a:endParaRPr lang="en-US" dirty="0"/>
          </a:p>
        </p:txBody>
      </p:sp>
    </p:spTree>
    <p:extLst>
      <p:ext uri="{BB962C8B-B14F-4D97-AF65-F5344CB8AC3E}">
        <p14:creationId xmlns:p14="http://schemas.microsoft.com/office/powerpoint/2010/main" val="39672755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305" y="195983"/>
            <a:ext cx="10515600" cy="1405721"/>
          </a:xfrm>
        </p:spPr>
        <p:txBody>
          <a:bodyPr>
            <a:normAutofit/>
          </a:bodyPr>
          <a:lstStyle/>
          <a:p>
            <a:r>
              <a:rPr lang="en-US" sz="3600" b="1" dirty="0" smtClean="0"/>
              <a:t/>
            </a:r>
            <a:br>
              <a:rPr lang="en-US" sz="3600" b="1" dirty="0" smtClean="0"/>
            </a:br>
            <a:endParaRPr lang="en-US" sz="360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912735" y="6093547"/>
            <a:ext cx="2065582" cy="507159"/>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733" y="5913092"/>
            <a:ext cx="2049452" cy="81978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92487" y="6026171"/>
            <a:ext cx="660643" cy="593621"/>
          </a:xfrm>
          <a:prstGeom prst="rect">
            <a:avLst/>
          </a:prstGeom>
        </p:spPr>
      </p:pic>
      <p:pic>
        <p:nvPicPr>
          <p:cNvPr id="8" name="Picture 7"/>
          <p:cNvPicPr>
            <a:picLocks noChangeAspect="1"/>
          </p:cNvPicPr>
          <p:nvPr/>
        </p:nvPicPr>
        <p:blipFill>
          <a:blip r:embed="rId5"/>
          <a:stretch>
            <a:fillRect/>
          </a:stretch>
        </p:blipFill>
        <p:spPr>
          <a:xfrm>
            <a:off x="10488224" y="5913092"/>
            <a:ext cx="715363" cy="832422"/>
          </a:xfrm>
          <a:prstGeom prst="rect">
            <a:avLst/>
          </a:prstGeom>
        </p:spPr>
      </p:pic>
      <p:pic>
        <p:nvPicPr>
          <p:cNvPr id="9" name="Picture 8"/>
          <p:cNvPicPr>
            <a:picLocks noChangeAspect="1"/>
          </p:cNvPicPr>
          <p:nvPr/>
        </p:nvPicPr>
        <p:blipFill>
          <a:blip r:embed="rId6"/>
          <a:stretch>
            <a:fillRect/>
          </a:stretch>
        </p:blipFill>
        <p:spPr>
          <a:xfrm>
            <a:off x="9944101" y="195983"/>
            <a:ext cx="2250086" cy="1181205"/>
          </a:xfrm>
          <a:prstGeom prst="rect">
            <a:avLst/>
          </a:prstGeom>
        </p:spPr>
      </p:pic>
      <p:sp>
        <p:nvSpPr>
          <p:cNvPr id="3" name="Rectangle 2"/>
          <p:cNvSpPr/>
          <p:nvPr/>
        </p:nvSpPr>
        <p:spPr>
          <a:xfrm>
            <a:off x="1179459" y="1246572"/>
            <a:ext cx="6096000" cy="2308324"/>
          </a:xfrm>
          <a:prstGeom prst="rect">
            <a:avLst/>
          </a:prstGeom>
        </p:spPr>
        <p:txBody>
          <a:bodyPr>
            <a:spAutoFit/>
          </a:bodyPr>
          <a:lstStyle/>
          <a:p>
            <a:pPr>
              <a:defRPr/>
            </a:pPr>
            <a:r>
              <a:rPr lang="en-US" b="1" dirty="0" smtClean="0">
                <a:ea typeface="ＭＳ Ｐゴシック" pitchFamily="34" charset="-128"/>
                <a:cs typeface="Helvetica" pitchFamily="34" charset="0"/>
              </a:rPr>
              <a:t>Adverse Effects </a:t>
            </a:r>
            <a:r>
              <a:rPr lang="en-US" b="1" dirty="0">
                <a:ea typeface="ＭＳ Ｐゴシック" pitchFamily="34" charset="-128"/>
                <a:cs typeface="Helvetica" pitchFamily="34" charset="0"/>
              </a:rPr>
              <a:t>are transient, and for the most part, very mild</a:t>
            </a:r>
          </a:p>
          <a:p>
            <a:pPr>
              <a:defRPr/>
            </a:pPr>
            <a:r>
              <a:rPr lang="en-US" dirty="0"/>
              <a:t>Most common </a:t>
            </a:r>
            <a:r>
              <a:rPr lang="en-US" dirty="0" smtClean="0"/>
              <a:t>Adverse Effects</a:t>
            </a:r>
            <a:r>
              <a:rPr lang="en-US" dirty="0"/>
              <a:t>:</a:t>
            </a:r>
          </a:p>
          <a:p>
            <a:pPr marL="625475" lvl="1" indent="-285750">
              <a:spcBef>
                <a:spcPct val="0"/>
              </a:spcBef>
              <a:buClr>
                <a:schemeClr val="accent1"/>
              </a:buClr>
              <a:buFont typeface="Wingdings" panose="05000000000000000000" pitchFamily="2" charset="2"/>
              <a:buChar char="ü"/>
              <a:defRPr/>
            </a:pPr>
            <a:r>
              <a:rPr lang="en-US" altLang="en-US" dirty="0">
                <a:ea typeface="ＭＳ Ｐゴシック" pitchFamily="34" charset="-128"/>
                <a:cs typeface="Helvetica" pitchFamily="34" charset="0"/>
              </a:rPr>
              <a:t>Mild to moderate neck pain (local discomfort)</a:t>
            </a:r>
          </a:p>
          <a:p>
            <a:pPr marL="625475" lvl="1" indent="-285750">
              <a:spcBef>
                <a:spcPct val="0"/>
              </a:spcBef>
              <a:buClr>
                <a:schemeClr val="accent1"/>
              </a:buClr>
              <a:buFont typeface="Wingdings" panose="05000000000000000000" pitchFamily="2" charset="2"/>
              <a:buChar char="ü"/>
              <a:defRPr/>
            </a:pPr>
            <a:r>
              <a:rPr lang="en-US" dirty="0">
                <a:solidFill>
                  <a:srgbClr val="000000"/>
                </a:solidFill>
              </a:rPr>
              <a:t>skin </a:t>
            </a:r>
            <a:r>
              <a:rPr lang="en-US" dirty="0" smtClean="0">
                <a:solidFill>
                  <a:srgbClr val="000000"/>
                </a:solidFill>
              </a:rPr>
              <a:t>irritation</a:t>
            </a:r>
            <a:endParaRPr lang="en-US" dirty="0">
              <a:ea typeface="ＭＳ Ｐゴシック" pitchFamily="34" charset="-128"/>
              <a:cs typeface="Helvetica" pitchFamily="34" charset="0"/>
            </a:endParaRPr>
          </a:p>
          <a:p>
            <a:pPr marL="625475" lvl="1" indent="-285750">
              <a:spcBef>
                <a:spcPct val="0"/>
              </a:spcBef>
              <a:buClr>
                <a:schemeClr val="accent1"/>
              </a:buClr>
              <a:buFont typeface="Wingdings" panose="05000000000000000000" pitchFamily="2" charset="2"/>
              <a:buChar char="ü"/>
              <a:defRPr/>
            </a:pPr>
            <a:r>
              <a:rPr lang="en-US" altLang="en-US" dirty="0" smtClean="0">
                <a:ea typeface="ＭＳ Ｐゴシック" pitchFamily="34" charset="-128"/>
                <a:cs typeface="Helvetica" pitchFamily="34" charset="0"/>
              </a:rPr>
              <a:t>Worsening </a:t>
            </a:r>
            <a:r>
              <a:rPr lang="en-US" altLang="en-US" dirty="0">
                <a:ea typeface="ＭＳ Ｐゴシック" pitchFamily="34" charset="-128"/>
                <a:cs typeface="Helvetica" pitchFamily="34" charset="0"/>
              </a:rPr>
              <a:t>of pain</a:t>
            </a:r>
          </a:p>
          <a:p>
            <a:pPr marL="625475" lvl="1" indent="-285750">
              <a:spcBef>
                <a:spcPct val="0"/>
              </a:spcBef>
              <a:buClr>
                <a:schemeClr val="accent1"/>
              </a:buClr>
              <a:buFont typeface="Wingdings" panose="05000000000000000000" pitchFamily="2" charset="2"/>
              <a:buChar char="ü"/>
              <a:defRPr/>
            </a:pPr>
            <a:r>
              <a:rPr lang="en-US" dirty="0">
                <a:ea typeface="ＭＳ Ｐゴシック" pitchFamily="34" charset="-128"/>
                <a:cs typeface="Helvetica" pitchFamily="34" charset="0"/>
              </a:rPr>
              <a:t>Oropharyngeal pain</a:t>
            </a:r>
          </a:p>
          <a:p>
            <a:pPr marL="625475" lvl="1" indent="-285750">
              <a:spcBef>
                <a:spcPct val="0"/>
              </a:spcBef>
              <a:buClr>
                <a:schemeClr val="accent1"/>
              </a:buClr>
              <a:buFont typeface="Wingdings" panose="05000000000000000000" pitchFamily="2" charset="2"/>
              <a:buChar char="ü"/>
              <a:defRPr/>
            </a:pPr>
            <a:r>
              <a:rPr lang="en-US" dirty="0" err="1">
                <a:ea typeface="ＭＳ Ｐゴシック" pitchFamily="34" charset="-128"/>
                <a:cs typeface="Helvetica" pitchFamily="34" charset="0"/>
              </a:rPr>
              <a:t>Paresthesias</a:t>
            </a:r>
            <a:endParaRPr lang="en-US" dirty="0">
              <a:ea typeface="ＭＳ Ｐゴシック" pitchFamily="34" charset="-128"/>
              <a:cs typeface="Helvetica" pitchFamily="34" charset="0"/>
            </a:endParaRPr>
          </a:p>
          <a:p>
            <a:pPr marL="625475" lvl="1" indent="-285750">
              <a:spcBef>
                <a:spcPct val="0"/>
              </a:spcBef>
              <a:buClr>
                <a:schemeClr val="accent1"/>
              </a:buClr>
              <a:buFont typeface="Wingdings" panose="05000000000000000000" pitchFamily="2" charset="2"/>
              <a:buChar char="ü"/>
              <a:defRPr/>
            </a:pPr>
            <a:r>
              <a:rPr lang="en-US" dirty="0">
                <a:ea typeface="ＭＳ Ｐゴシック" pitchFamily="34" charset="-128"/>
                <a:cs typeface="Helvetica" pitchFamily="34" charset="0"/>
              </a:rPr>
              <a:t>Facial </a:t>
            </a:r>
            <a:r>
              <a:rPr lang="en-US" dirty="0" smtClean="0">
                <a:ea typeface="ＭＳ Ｐゴシック" pitchFamily="34" charset="-128"/>
                <a:cs typeface="Helvetica" pitchFamily="34" charset="0"/>
              </a:rPr>
              <a:t>twitching/spasms</a:t>
            </a:r>
          </a:p>
        </p:txBody>
      </p:sp>
    </p:spTree>
    <p:extLst>
      <p:ext uri="{BB962C8B-B14F-4D97-AF65-F5344CB8AC3E}">
        <p14:creationId xmlns:p14="http://schemas.microsoft.com/office/powerpoint/2010/main" val="29651647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912735" y="6093547"/>
            <a:ext cx="2065582" cy="507159"/>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733" y="5913092"/>
            <a:ext cx="2049452" cy="81978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92487" y="6026171"/>
            <a:ext cx="660643" cy="593621"/>
          </a:xfrm>
          <a:prstGeom prst="rect">
            <a:avLst/>
          </a:prstGeom>
        </p:spPr>
      </p:pic>
      <p:pic>
        <p:nvPicPr>
          <p:cNvPr id="8" name="Picture 7"/>
          <p:cNvPicPr>
            <a:picLocks noChangeAspect="1"/>
          </p:cNvPicPr>
          <p:nvPr/>
        </p:nvPicPr>
        <p:blipFill>
          <a:blip r:embed="rId5"/>
          <a:stretch>
            <a:fillRect/>
          </a:stretch>
        </p:blipFill>
        <p:spPr>
          <a:xfrm>
            <a:off x="10488224" y="5913092"/>
            <a:ext cx="715363" cy="832422"/>
          </a:xfrm>
          <a:prstGeom prst="rect">
            <a:avLst/>
          </a:prstGeom>
        </p:spPr>
      </p:pic>
      <p:pic>
        <p:nvPicPr>
          <p:cNvPr id="9" name="Picture 8"/>
          <p:cNvPicPr>
            <a:picLocks noChangeAspect="1"/>
          </p:cNvPicPr>
          <p:nvPr/>
        </p:nvPicPr>
        <p:blipFill>
          <a:blip r:embed="rId6"/>
          <a:stretch>
            <a:fillRect/>
          </a:stretch>
        </p:blipFill>
        <p:spPr>
          <a:xfrm>
            <a:off x="9944101" y="195983"/>
            <a:ext cx="2250086" cy="1181205"/>
          </a:xfrm>
          <a:prstGeom prst="rect">
            <a:avLst/>
          </a:prstGeom>
        </p:spPr>
      </p:pic>
      <p:sp>
        <p:nvSpPr>
          <p:cNvPr id="3" name="Rectangle 2"/>
          <p:cNvSpPr/>
          <p:nvPr/>
        </p:nvSpPr>
        <p:spPr>
          <a:xfrm>
            <a:off x="611309" y="786585"/>
            <a:ext cx="10234596" cy="3385542"/>
          </a:xfrm>
          <a:prstGeom prst="rect">
            <a:avLst/>
          </a:prstGeom>
        </p:spPr>
        <p:txBody>
          <a:bodyPr wrap="square">
            <a:spAutoFit/>
          </a:bodyPr>
          <a:lstStyle/>
          <a:p>
            <a:r>
              <a:rPr lang="en-US" sz="2800" b="1" dirty="0">
                <a:solidFill>
                  <a:schemeClr val="accent5">
                    <a:lumMod val="75000"/>
                  </a:schemeClr>
                </a:solidFill>
              </a:rPr>
              <a:t>Transcranial magnetic stimulation and the </a:t>
            </a:r>
            <a:r>
              <a:rPr lang="en-US" sz="2800" b="1" dirty="0" err="1" smtClean="0">
                <a:solidFill>
                  <a:schemeClr val="accent5">
                    <a:lumMod val="75000"/>
                  </a:schemeClr>
                </a:solidFill>
              </a:rPr>
              <a:t>SpringTMS</a:t>
            </a:r>
            <a:r>
              <a:rPr lang="en-US" sz="2800" b="1" dirty="0" smtClean="0">
                <a:solidFill>
                  <a:schemeClr val="accent5">
                    <a:lumMod val="75000"/>
                  </a:schemeClr>
                </a:solidFill>
              </a:rPr>
              <a:t> device</a:t>
            </a:r>
          </a:p>
          <a:p>
            <a:endParaRPr lang="en-US" sz="2400" b="1" dirty="0"/>
          </a:p>
          <a:p>
            <a:pPr marL="285750" indent="-285750">
              <a:buClr>
                <a:schemeClr val="accent1"/>
              </a:buClr>
              <a:buFont typeface="Wingdings" panose="05000000000000000000" pitchFamily="2" charset="2"/>
              <a:buChar char="Ø"/>
            </a:pPr>
            <a:r>
              <a:rPr lang="en-US" dirty="0"/>
              <a:t>Transcranial magnetic stimulation applies a brief </a:t>
            </a:r>
            <a:r>
              <a:rPr lang="en-US" dirty="0" smtClean="0"/>
              <a:t>single magnetic </a:t>
            </a:r>
            <a:r>
              <a:rPr lang="en-US" dirty="0"/>
              <a:t>pulse to the scalp and underlying </a:t>
            </a:r>
            <a:r>
              <a:rPr lang="en-US" dirty="0" smtClean="0"/>
              <a:t>cortex.</a:t>
            </a:r>
          </a:p>
          <a:p>
            <a:pPr marL="285750" indent="-285750">
              <a:buClr>
                <a:schemeClr val="accent1"/>
              </a:buClr>
              <a:buFont typeface="Wingdings" panose="05000000000000000000" pitchFamily="2" charset="2"/>
              <a:buChar char="Ø"/>
            </a:pPr>
            <a:endParaRPr lang="en-US" dirty="0"/>
          </a:p>
          <a:p>
            <a:pPr marL="285750" indent="-285750">
              <a:buClr>
                <a:schemeClr val="accent1"/>
              </a:buClr>
              <a:buFont typeface="Wingdings" panose="05000000000000000000" pitchFamily="2" charset="2"/>
              <a:buChar char="Ø"/>
            </a:pPr>
            <a:r>
              <a:rPr lang="en-US" dirty="0" smtClean="0"/>
              <a:t>This </a:t>
            </a:r>
            <a:r>
              <a:rPr lang="en-US" dirty="0"/>
              <a:t>pulse induces electrical fields in the cortex, </a:t>
            </a:r>
            <a:r>
              <a:rPr lang="en-US" dirty="0" smtClean="0"/>
              <a:t>altering neurotransmitter release</a:t>
            </a:r>
            <a:r>
              <a:rPr lang="fr-BE" dirty="0">
                <a:ea typeface="ＭＳ Ｐゴシック" charset="0"/>
                <a:cs typeface="Arial" panose="020B0604020202020204" pitchFamily="34" charset="0"/>
              </a:rPr>
              <a:t> </a:t>
            </a:r>
            <a:r>
              <a:rPr lang="fr-BE" dirty="0" smtClean="0">
                <a:ea typeface="ＭＳ Ｐゴシック" charset="0"/>
                <a:cs typeface="Arial" panose="020B0604020202020204" pitchFamily="34" charset="0"/>
              </a:rPr>
              <a:t>(modifies </a:t>
            </a:r>
            <a:r>
              <a:rPr lang="fr-BE" dirty="0" err="1">
                <a:ea typeface="ＭＳ Ｐゴシック" charset="0"/>
                <a:cs typeface="Arial" panose="020B0604020202020204" pitchFamily="34" charset="0"/>
              </a:rPr>
              <a:t>excitability</a:t>
            </a:r>
            <a:r>
              <a:rPr lang="fr-BE" dirty="0">
                <a:ea typeface="ＭＳ Ｐゴシック" charset="0"/>
                <a:cs typeface="Arial" panose="020B0604020202020204" pitchFamily="34" charset="0"/>
              </a:rPr>
              <a:t> of cortical areas </a:t>
            </a:r>
            <a:r>
              <a:rPr lang="fr-BE" dirty="0" smtClean="0">
                <a:ea typeface="ＭＳ Ｐゴシック" charset="0"/>
                <a:cs typeface="Arial" panose="020B0604020202020204" pitchFamily="34" charset="0"/>
              </a:rPr>
              <a:t>)</a:t>
            </a:r>
            <a:r>
              <a:rPr lang="en-US" dirty="0" smtClean="0"/>
              <a:t>and </a:t>
            </a:r>
            <a:r>
              <a:rPr lang="en-US" dirty="0"/>
              <a:t>disrupting </a:t>
            </a:r>
            <a:r>
              <a:rPr lang="en-US" dirty="0" smtClean="0"/>
              <a:t>cortical spreading </a:t>
            </a:r>
            <a:r>
              <a:rPr lang="en-US" dirty="0"/>
              <a:t>depression. </a:t>
            </a:r>
          </a:p>
          <a:p>
            <a:pPr marL="285750" indent="-285750">
              <a:buClr>
                <a:schemeClr val="accent1"/>
              </a:buClr>
              <a:buFont typeface="Wingdings" panose="05000000000000000000" pitchFamily="2" charset="2"/>
              <a:buChar char="Ø"/>
            </a:pPr>
            <a:endParaRPr lang="en-US" dirty="0" smtClean="0">
              <a:ea typeface="ＭＳ Ｐゴシック" charset="0"/>
              <a:cs typeface="Arial" panose="020B0604020202020204" pitchFamily="34" charset="0"/>
            </a:endParaRPr>
          </a:p>
          <a:p>
            <a:pPr marL="285750" indent="-285750">
              <a:buClr>
                <a:schemeClr val="accent1"/>
              </a:buClr>
              <a:buFont typeface="Wingdings" panose="05000000000000000000" pitchFamily="2" charset="2"/>
              <a:buChar char="Ø"/>
            </a:pPr>
            <a:endParaRPr lang="en-US" dirty="0" smtClean="0"/>
          </a:p>
          <a:p>
            <a:r>
              <a:rPr lang="en-US" dirty="0" smtClean="0"/>
              <a:t>The </a:t>
            </a:r>
            <a:r>
              <a:rPr lang="en-US" dirty="0" err="1"/>
              <a:t>SpringTMS</a:t>
            </a:r>
            <a:r>
              <a:rPr lang="en-US" dirty="0"/>
              <a:t> device is </a:t>
            </a:r>
            <a:r>
              <a:rPr lang="en-US" dirty="0" smtClean="0"/>
              <a:t>a rechargeable </a:t>
            </a:r>
            <a:r>
              <a:rPr lang="en-US" dirty="0"/>
              <a:t>handheld device that delivers a </a:t>
            </a:r>
            <a:r>
              <a:rPr lang="en-US" dirty="0" smtClean="0"/>
              <a:t>single pulse </a:t>
            </a:r>
            <a:r>
              <a:rPr lang="en-US" dirty="0"/>
              <a:t>of magnetic stimulation to the back of the head.</a:t>
            </a:r>
          </a:p>
        </p:txBody>
      </p:sp>
    </p:spTree>
    <p:extLst>
      <p:ext uri="{BB962C8B-B14F-4D97-AF65-F5344CB8AC3E}">
        <p14:creationId xmlns:p14="http://schemas.microsoft.com/office/powerpoint/2010/main" val="32942461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912735" y="6093547"/>
            <a:ext cx="2065582" cy="507159"/>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733" y="5913092"/>
            <a:ext cx="2049452" cy="81978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92487" y="6026171"/>
            <a:ext cx="660643" cy="593621"/>
          </a:xfrm>
          <a:prstGeom prst="rect">
            <a:avLst/>
          </a:prstGeom>
        </p:spPr>
      </p:pic>
      <p:pic>
        <p:nvPicPr>
          <p:cNvPr id="8" name="Picture 7"/>
          <p:cNvPicPr>
            <a:picLocks noChangeAspect="1"/>
          </p:cNvPicPr>
          <p:nvPr/>
        </p:nvPicPr>
        <p:blipFill>
          <a:blip r:embed="rId5"/>
          <a:stretch>
            <a:fillRect/>
          </a:stretch>
        </p:blipFill>
        <p:spPr>
          <a:xfrm>
            <a:off x="10488224" y="5913092"/>
            <a:ext cx="715363" cy="832422"/>
          </a:xfrm>
          <a:prstGeom prst="rect">
            <a:avLst/>
          </a:prstGeom>
        </p:spPr>
      </p:pic>
      <p:pic>
        <p:nvPicPr>
          <p:cNvPr id="9" name="Picture 8"/>
          <p:cNvPicPr>
            <a:picLocks noChangeAspect="1"/>
          </p:cNvPicPr>
          <p:nvPr/>
        </p:nvPicPr>
        <p:blipFill>
          <a:blip r:embed="rId6"/>
          <a:stretch>
            <a:fillRect/>
          </a:stretch>
        </p:blipFill>
        <p:spPr>
          <a:xfrm>
            <a:off x="9944101" y="195983"/>
            <a:ext cx="2250086" cy="1181205"/>
          </a:xfrm>
          <a:prstGeom prst="rect">
            <a:avLst/>
          </a:prstGeom>
        </p:spPr>
      </p:pic>
      <p:grpSp>
        <p:nvGrpSpPr>
          <p:cNvPr id="10" name="Group 4"/>
          <p:cNvGrpSpPr>
            <a:grpSpLocks noChangeAspect="1"/>
          </p:cNvGrpSpPr>
          <p:nvPr/>
        </p:nvGrpSpPr>
        <p:grpSpPr bwMode="auto">
          <a:xfrm>
            <a:off x="760412" y="894535"/>
            <a:ext cx="5335588" cy="3416300"/>
            <a:chOff x="578" y="1009"/>
            <a:chExt cx="3361" cy="2152"/>
          </a:xfrm>
        </p:grpSpPr>
        <p:sp>
          <p:nvSpPr>
            <p:cNvPr id="11" name="AutoShape 3"/>
            <p:cNvSpPr>
              <a:spLocks noChangeAspect="1" noChangeArrowheads="1" noTextEdit="1"/>
            </p:cNvSpPr>
            <p:nvPr/>
          </p:nvSpPr>
          <p:spPr bwMode="auto">
            <a:xfrm>
              <a:off x="578" y="1009"/>
              <a:ext cx="3361" cy="2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4101"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8" y="1009"/>
              <a:ext cx="3369" cy="2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2" name="Group 8"/>
          <p:cNvGrpSpPr>
            <a:grpSpLocks noChangeAspect="1"/>
          </p:cNvGrpSpPr>
          <p:nvPr/>
        </p:nvGrpSpPr>
        <p:grpSpPr bwMode="auto">
          <a:xfrm>
            <a:off x="6238008" y="691335"/>
            <a:ext cx="5384800" cy="3619500"/>
            <a:chOff x="4044" y="868"/>
            <a:chExt cx="3392" cy="2280"/>
          </a:xfrm>
        </p:grpSpPr>
        <p:sp>
          <p:nvSpPr>
            <p:cNvPr id="13" name="AutoShape 7"/>
            <p:cNvSpPr>
              <a:spLocks noChangeAspect="1" noChangeArrowheads="1" noTextEdit="1"/>
            </p:cNvSpPr>
            <p:nvPr/>
          </p:nvSpPr>
          <p:spPr bwMode="auto">
            <a:xfrm>
              <a:off x="4044" y="868"/>
              <a:ext cx="3392" cy="2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4105"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44" y="868"/>
              <a:ext cx="3400" cy="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 name="Picture 13"/>
          <p:cNvPicPr>
            <a:picLocks noChangeAspect="1"/>
          </p:cNvPicPr>
          <p:nvPr/>
        </p:nvPicPr>
        <p:blipFill>
          <a:blip r:embed="rId9"/>
          <a:stretch>
            <a:fillRect/>
          </a:stretch>
        </p:blipFill>
        <p:spPr>
          <a:xfrm>
            <a:off x="3962215" y="4570947"/>
            <a:ext cx="4267570" cy="1249788"/>
          </a:xfrm>
          <a:prstGeom prst="rect">
            <a:avLst/>
          </a:prstGeom>
        </p:spPr>
      </p:pic>
    </p:spTree>
    <p:extLst>
      <p:ext uri="{BB962C8B-B14F-4D97-AF65-F5344CB8AC3E}">
        <p14:creationId xmlns:p14="http://schemas.microsoft.com/office/powerpoint/2010/main" val="387263320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305" y="195983"/>
            <a:ext cx="10515600" cy="1405721"/>
          </a:xfrm>
        </p:spPr>
        <p:txBody>
          <a:bodyPr>
            <a:normAutofit/>
          </a:bodyPr>
          <a:lstStyle/>
          <a:p>
            <a:r>
              <a:rPr lang="en-US" sz="3600" b="1" dirty="0" smtClean="0"/>
              <a:t/>
            </a:r>
            <a:br>
              <a:rPr lang="en-US" sz="3600" b="1" dirty="0" smtClean="0"/>
            </a:br>
            <a:endParaRPr lang="en-US" sz="360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912735" y="6093547"/>
            <a:ext cx="2065582" cy="507159"/>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733" y="5913092"/>
            <a:ext cx="2049452" cy="81978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92487" y="6026171"/>
            <a:ext cx="660643" cy="593621"/>
          </a:xfrm>
          <a:prstGeom prst="rect">
            <a:avLst/>
          </a:prstGeom>
        </p:spPr>
      </p:pic>
      <p:pic>
        <p:nvPicPr>
          <p:cNvPr id="8" name="Picture 7"/>
          <p:cNvPicPr>
            <a:picLocks noChangeAspect="1"/>
          </p:cNvPicPr>
          <p:nvPr/>
        </p:nvPicPr>
        <p:blipFill>
          <a:blip r:embed="rId5"/>
          <a:stretch>
            <a:fillRect/>
          </a:stretch>
        </p:blipFill>
        <p:spPr>
          <a:xfrm>
            <a:off x="10488224" y="5913092"/>
            <a:ext cx="715363" cy="832422"/>
          </a:xfrm>
          <a:prstGeom prst="rect">
            <a:avLst/>
          </a:prstGeom>
        </p:spPr>
      </p:pic>
      <p:pic>
        <p:nvPicPr>
          <p:cNvPr id="9" name="Picture 8"/>
          <p:cNvPicPr>
            <a:picLocks noChangeAspect="1"/>
          </p:cNvPicPr>
          <p:nvPr/>
        </p:nvPicPr>
        <p:blipFill>
          <a:blip r:embed="rId6"/>
          <a:stretch>
            <a:fillRect/>
          </a:stretch>
        </p:blipFill>
        <p:spPr>
          <a:xfrm>
            <a:off x="9944101" y="195983"/>
            <a:ext cx="2250086" cy="1181205"/>
          </a:xfrm>
          <a:prstGeom prst="rect">
            <a:avLst/>
          </a:prstGeom>
        </p:spPr>
      </p:pic>
      <p:sp>
        <p:nvSpPr>
          <p:cNvPr id="3" name="Rectangle 2"/>
          <p:cNvSpPr/>
          <p:nvPr/>
        </p:nvSpPr>
        <p:spPr>
          <a:xfrm>
            <a:off x="897100" y="898843"/>
            <a:ext cx="3060390" cy="369332"/>
          </a:xfrm>
          <a:prstGeom prst="rect">
            <a:avLst/>
          </a:prstGeom>
        </p:spPr>
        <p:txBody>
          <a:bodyPr wrap="none">
            <a:spAutoFit/>
          </a:bodyPr>
          <a:lstStyle/>
          <a:p>
            <a:r>
              <a:rPr lang="fr-FR" altLang="en-US" dirty="0" smtClean="0">
                <a:cs typeface="Arial" panose="020B0604020202020204" pitchFamily="34" charset="0"/>
              </a:rPr>
              <a:t> </a:t>
            </a:r>
            <a:r>
              <a:rPr lang="fr-FR" altLang="en-US" u="sng" dirty="0">
                <a:cs typeface="Arial" panose="020B0604020202020204" pitchFamily="34" charset="0"/>
              </a:rPr>
              <a:t>Acute</a:t>
            </a:r>
            <a:r>
              <a:rPr lang="fr-FR" altLang="en-US" dirty="0">
                <a:cs typeface="Arial" panose="020B0604020202020204" pitchFamily="34" charset="0"/>
              </a:rPr>
              <a:t> </a:t>
            </a:r>
            <a:r>
              <a:rPr lang="fr-FR" altLang="en-US" dirty="0" err="1">
                <a:cs typeface="Arial" panose="020B0604020202020204" pitchFamily="34" charset="0"/>
              </a:rPr>
              <a:t>treatment</a:t>
            </a:r>
            <a:r>
              <a:rPr lang="fr-FR" altLang="en-US" dirty="0">
                <a:cs typeface="Arial" panose="020B0604020202020204" pitchFamily="34" charset="0"/>
              </a:rPr>
              <a:t> of M </a:t>
            </a:r>
            <a:r>
              <a:rPr lang="fr-FR" altLang="en-US" dirty="0" smtClean="0">
                <a:cs typeface="Arial" panose="020B0604020202020204" pitchFamily="34" charset="0"/>
              </a:rPr>
              <a:t>W/Aura</a:t>
            </a:r>
            <a:endParaRPr lang="fr-FR" altLang="en-US" dirty="0">
              <a:cs typeface="Arial" panose="020B0604020202020204" pitchFamily="34" charset="0"/>
            </a:endParaRPr>
          </a:p>
        </p:txBody>
      </p:sp>
      <p:pic>
        <p:nvPicPr>
          <p:cNvPr id="7" name="Picture 6"/>
          <p:cNvPicPr>
            <a:picLocks noChangeAspect="1"/>
          </p:cNvPicPr>
          <p:nvPr/>
        </p:nvPicPr>
        <p:blipFill>
          <a:blip r:embed="rId7"/>
          <a:stretch>
            <a:fillRect/>
          </a:stretch>
        </p:blipFill>
        <p:spPr>
          <a:xfrm>
            <a:off x="5671967" y="1377188"/>
            <a:ext cx="4816257" cy="4121253"/>
          </a:xfrm>
          <a:prstGeom prst="rect">
            <a:avLst/>
          </a:prstGeom>
        </p:spPr>
      </p:pic>
      <p:pic>
        <p:nvPicPr>
          <p:cNvPr id="10" name="Picture 9"/>
          <p:cNvPicPr>
            <a:picLocks noChangeAspect="1"/>
          </p:cNvPicPr>
          <p:nvPr/>
        </p:nvPicPr>
        <p:blipFill>
          <a:blip r:embed="rId8"/>
          <a:stretch>
            <a:fillRect/>
          </a:stretch>
        </p:blipFill>
        <p:spPr>
          <a:xfrm>
            <a:off x="2204184" y="1604579"/>
            <a:ext cx="2206943" cy="1658256"/>
          </a:xfrm>
          <a:prstGeom prst="rect">
            <a:avLst/>
          </a:prstGeom>
        </p:spPr>
      </p:pic>
      <p:pic>
        <p:nvPicPr>
          <p:cNvPr id="11" name="Picture 10"/>
          <p:cNvPicPr>
            <a:picLocks noChangeAspect="1"/>
          </p:cNvPicPr>
          <p:nvPr/>
        </p:nvPicPr>
        <p:blipFill>
          <a:blip r:embed="rId9"/>
          <a:stretch>
            <a:fillRect/>
          </a:stretch>
        </p:blipFill>
        <p:spPr>
          <a:xfrm>
            <a:off x="2204184" y="3262835"/>
            <a:ext cx="2206943" cy="1658256"/>
          </a:xfrm>
          <a:prstGeom prst="rect">
            <a:avLst/>
          </a:prstGeom>
        </p:spPr>
      </p:pic>
      <p:sp>
        <p:nvSpPr>
          <p:cNvPr id="12" name="Rectangle 11"/>
          <p:cNvSpPr/>
          <p:nvPr/>
        </p:nvSpPr>
        <p:spPr>
          <a:xfrm>
            <a:off x="548522" y="5211514"/>
            <a:ext cx="4493025" cy="368049"/>
          </a:xfrm>
          <a:prstGeom prst="rect">
            <a:avLst/>
          </a:prstGeom>
        </p:spPr>
        <p:txBody>
          <a:bodyPr wrap="none">
            <a:spAutoFit/>
          </a:bodyPr>
          <a:lstStyle/>
          <a:p>
            <a:pPr>
              <a:lnSpc>
                <a:spcPct val="120000"/>
              </a:lnSpc>
              <a:spcBef>
                <a:spcPct val="0"/>
              </a:spcBef>
              <a:defRPr/>
            </a:pPr>
            <a:r>
              <a:rPr lang="fr-FR" altLang="en-US" sz="1600" dirty="0" smtClean="0"/>
              <a:t>TX;2 </a:t>
            </a:r>
            <a:r>
              <a:rPr lang="fr-FR" altLang="en-US" sz="1600" dirty="0">
                <a:cs typeface="Arial" pitchFamily="34" charset="0"/>
              </a:rPr>
              <a:t>pulses 30 sec </a:t>
            </a:r>
            <a:r>
              <a:rPr lang="fr-FR" altLang="en-US" sz="1600" dirty="0" err="1">
                <a:cs typeface="Arial" pitchFamily="34" charset="0"/>
              </a:rPr>
              <a:t>apart</a:t>
            </a:r>
            <a:r>
              <a:rPr lang="fr-FR" altLang="en-US" sz="1600" dirty="0">
                <a:cs typeface="Arial" pitchFamily="34" charset="0"/>
              </a:rPr>
              <a:t> </a:t>
            </a:r>
            <a:r>
              <a:rPr lang="fr-FR" altLang="en-US" sz="1600" dirty="0" err="1">
                <a:cs typeface="Arial" pitchFamily="34" charset="0"/>
              </a:rPr>
              <a:t>within</a:t>
            </a:r>
            <a:r>
              <a:rPr lang="fr-FR" altLang="en-US" sz="1600" dirty="0">
                <a:cs typeface="Arial" pitchFamily="34" charset="0"/>
              </a:rPr>
              <a:t> 1 </a:t>
            </a:r>
            <a:r>
              <a:rPr lang="fr-FR" altLang="en-US" sz="1600" dirty="0" err="1">
                <a:cs typeface="Arial" pitchFamily="34" charset="0"/>
              </a:rPr>
              <a:t>hour</a:t>
            </a:r>
            <a:r>
              <a:rPr lang="fr-FR" altLang="en-US" sz="1600" dirty="0">
                <a:cs typeface="Arial" pitchFamily="34" charset="0"/>
              </a:rPr>
              <a:t> of aura </a:t>
            </a:r>
            <a:r>
              <a:rPr lang="fr-FR" altLang="en-US" sz="1600" dirty="0" err="1">
                <a:cs typeface="Arial" pitchFamily="34" charset="0"/>
              </a:rPr>
              <a:t>onset</a:t>
            </a:r>
            <a:endParaRPr lang="fr-FR" altLang="en-US" sz="1600" dirty="0">
              <a:cs typeface="Arial" pitchFamily="34" charset="0"/>
            </a:endParaRPr>
          </a:p>
        </p:txBody>
      </p:sp>
    </p:spTree>
    <p:extLst>
      <p:ext uri="{BB962C8B-B14F-4D97-AF65-F5344CB8AC3E}">
        <p14:creationId xmlns:p14="http://schemas.microsoft.com/office/powerpoint/2010/main" val="23825371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912735" y="6093547"/>
            <a:ext cx="2065582" cy="507159"/>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733" y="5913092"/>
            <a:ext cx="2049452" cy="81978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92487" y="6026171"/>
            <a:ext cx="660643" cy="593621"/>
          </a:xfrm>
          <a:prstGeom prst="rect">
            <a:avLst/>
          </a:prstGeom>
        </p:spPr>
      </p:pic>
      <p:pic>
        <p:nvPicPr>
          <p:cNvPr id="8" name="Picture 7"/>
          <p:cNvPicPr>
            <a:picLocks noChangeAspect="1"/>
          </p:cNvPicPr>
          <p:nvPr/>
        </p:nvPicPr>
        <p:blipFill>
          <a:blip r:embed="rId5"/>
          <a:stretch>
            <a:fillRect/>
          </a:stretch>
        </p:blipFill>
        <p:spPr>
          <a:xfrm>
            <a:off x="10488224" y="5913092"/>
            <a:ext cx="715363" cy="832422"/>
          </a:xfrm>
          <a:prstGeom prst="rect">
            <a:avLst/>
          </a:prstGeom>
        </p:spPr>
      </p:pic>
      <p:pic>
        <p:nvPicPr>
          <p:cNvPr id="9" name="Picture 8"/>
          <p:cNvPicPr>
            <a:picLocks noChangeAspect="1"/>
          </p:cNvPicPr>
          <p:nvPr/>
        </p:nvPicPr>
        <p:blipFill>
          <a:blip r:embed="rId6"/>
          <a:stretch>
            <a:fillRect/>
          </a:stretch>
        </p:blipFill>
        <p:spPr>
          <a:xfrm>
            <a:off x="9944101" y="195983"/>
            <a:ext cx="2250086" cy="1181205"/>
          </a:xfrm>
          <a:prstGeom prst="rect">
            <a:avLst/>
          </a:prstGeom>
        </p:spPr>
      </p:pic>
      <p:sp>
        <p:nvSpPr>
          <p:cNvPr id="3" name="Rectangle 2"/>
          <p:cNvSpPr/>
          <p:nvPr/>
        </p:nvSpPr>
        <p:spPr>
          <a:xfrm>
            <a:off x="698070" y="1010838"/>
            <a:ext cx="10371074" cy="2369880"/>
          </a:xfrm>
          <a:prstGeom prst="rect">
            <a:avLst/>
          </a:prstGeom>
        </p:spPr>
        <p:txBody>
          <a:bodyPr wrap="square">
            <a:spAutoFit/>
          </a:bodyPr>
          <a:lstStyle/>
          <a:p>
            <a:r>
              <a:rPr lang="en-US" sz="2400" b="1" dirty="0">
                <a:solidFill>
                  <a:srgbClr val="000000"/>
                </a:solidFill>
              </a:rPr>
              <a:t>Proposed mechanism of </a:t>
            </a:r>
            <a:r>
              <a:rPr lang="en-US" sz="2400" b="1" dirty="0" smtClean="0">
                <a:solidFill>
                  <a:srgbClr val="000000"/>
                </a:solidFill>
              </a:rPr>
              <a:t>action</a:t>
            </a:r>
          </a:p>
          <a:p>
            <a:endParaRPr lang="en-US" sz="2400" b="1" dirty="0">
              <a:solidFill>
                <a:srgbClr val="000000"/>
              </a:solidFill>
            </a:endParaRPr>
          </a:p>
          <a:p>
            <a:r>
              <a:rPr lang="en-US" sz="2000" b="1" dirty="0" smtClean="0"/>
              <a:t>1.</a:t>
            </a:r>
            <a:r>
              <a:rPr lang="en-US" sz="2000" dirty="0" smtClean="0"/>
              <a:t> terminates cortical spreading depolarization</a:t>
            </a:r>
          </a:p>
          <a:p>
            <a:r>
              <a:rPr lang="en-US" sz="2000" b="1" dirty="0" smtClean="0"/>
              <a:t>2.</a:t>
            </a:r>
            <a:r>
              <a:rPr lang="en-US" sz="2000" dirty="0" smtClean="0"/>
              <a:t> </a:t>
            </a:r>
            <a:r>
              <a:rPr lang="en-US" sz="2000" dirty="0"/>
              <a:t>pulsing the magnet </a:t>
            </a:r>
            <a:r>
              <a:rPr lang="en-US" sz="2000" dirty="0" smtClean="0"/>
              <a:t>posteriorly modulates </a:t>
            </a:r>
            <a:r>
              <a:rPr lang="en-US" sz="2000" dirty="0"/>
              <a:t>and inhibits </a:t>
            </a:r>
            <a:r>
              <a:rPr lang="en-US" sz="2000" dirty="0" err="1"/>
              <a:t>thalamocortical</a:t>
            </a:r>
            <a:r>
              <a:rPr lang="en-US" sz="2000" dirty="0"/>
              <a:t> pain pathways</a:t>
            </a:r>
            <a:r>
              <a:rPr lang="en-US" sz="2000" dirty="0" smtClean="0"/>
              <a:t>.</a:t>
            </a:r>
          </a:p>
          <a:p>
            <a:endParaRPr lang="en-US" sz="2000" dirty="0" smtClean="0"/>
          </a:p>
          <a:p>
            <a:r>
              <a:rPr lang="en-US" sz="2000" dirty="0" smtClean="0"/>
              <a:t> Because patients </a:t>
            </a:r>
            <a:r>
              <a:rPr lang="en-US" sz="2000" dirty="0"/>
              <a:t>can use the device both acutely and preventively, FDA approval set </a:t>
            </a:r>
            <a:r>
              <a:rPr lang="en-US" sz="2000" dirty="0" smtClean="0"/>
              <a:t>a maximum </a:t>
            </a:r>
            <a:r>
              <a:rPr lang="en-US" sz="2000" dirty="0"/>
              <a:t>of 17 pulses per day. </a:t>
            </a:r>
          </a:p>
        </p:txBody>
      </p:sp>
    </p:spTree>
    <p:extLst>
      <p:ext uri="{BB962C8B-B14F-4D97-AF65-F5344CB8AC3E}">
        <p14:creationId xmlns:p14="http://schemas.microsoft.com/office/powerpoint/2010/main" val="39230082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912735" y="6093547"/>
            <a:ext cx="2065582" cy="507159"/>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733" y="5913092"/>
            <a:ext cx="2049452" cy="81978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92487" y="6026171"/>
            <a:ext cx="660643" cy="593621"/>
          </a:xfrm>
          <a:prstGeom prst="rect">
            <a:avLst/>
          </a:prstGeom>
        </p:spPr>
      </p:pic>
      <p:pic>
        <p:nvPicPr>
          <p:cNvPr id="8" name="Picture 7"/>
          <p:cNvPicPr>
            <a:picLocks noChangeAspect="1"/>
          </p:cNvPicPr>
          <p:nvPr/>
        </p:nvPicPr>
        <p:blipFill>
          <a:blip r:embed="rId5"/>
          <a:stretch>
            <a:fillRect/>
          </a:stretch>
        </p:blipFill>
        <p:spPr>
          <a:xfrm>
            <a:off x="10488224" y="5913092"/>
            <a:ext cx="715363" cy="832422"/>
          </a:xfrm>
          <a:prstGeom prst="rect">
            <a:avLst/>
          </a:prstGeom>
        </p:spPr>
      </p:pic>
      <p:pic>
        <p:nvPicPr>
          <p:cNvPr id="9" name="Picture 8"/>
          <p:cNvPicPr>
            <a:picLocks noChangeAspect="1"/>
          </p:cNvPicPr>
          <p:nvPr/>
        </p:nvPicPr>
        <p:blipFill>
          <a:blip r:embed="rId6"/>
          <a:stretch>
            <a:fillRect/>
          </a:stretch>
        </p:blipFill>
        <p:spPr>
          <a:xfrm>
            <a:off x="9944101" y="195983"/>
            <a:ext cx="2250086" cy="1181205"/>
          </a:xfrm>
          <a:prstGeom prst="rect">
            <a:avLst/>
          </a:prstGeom>
        </p:spPr>
      </p:pic>
      <p:sp>
        <p:nvSpPr>
          <p:cNvPr id="2" name="Rectangle 1"/>
          <p:cNvSpPr/>
          <p:nvPr/>
        </p:nvSpPr>
        <p:spPr>
          <a:xfrm>
            <a:off x="695459" y="956996"/>
            <a:ext cx="10508128" cy="2954655"/>
          </a:xfrm>
          <a:prstGeom prst="rect">
            <a:avLst/>
          </a:prstGeom>
        </p:spPr>
        <p:txBody>
          <a:bodyPr wrap="square">
            <a:spAutoFit/>
          </a:bodyPr>
          <a:lstStyle/>
          <a:p>
            <a:pPr>
              <a:buClr>
                <a:schemeClr val="accent1"/>
              </a:buClr>
            </a:pPr>
            <a:r>
              <a:rPr lang="en-US" sz="2400" b="1" dirty="0" smtClean="0"/>
              <a:t>Introduction:</a:t>
            </a:r>
          </a:p>
          <a:p>
            <a:pPr>
              <a:buClr>
                <a:schemeClr val="accent1"/>
              </a:buClr>
            </a:pPr>
            <a:endParaRPr lang="en-US" dirty="0" smtClean="0"/>
          </a:p>
          <a:p>
            <a:pPr marL="285750" indent="-285750">
              <a:buClr>
                <a:schemeClr val="accent1"/>
              </a:buClr>
              <a:buFont typeface="Wingdings" panose="05000000000000000000" pitchFamily="2" charset="2"/>
              <a:buChar char="Ø"/>
            </a:pPr>
            <a:r>
              <a:rPr lang="en-US" dirty="0" smtClean="0"/>
              <a:t>Headache </a:t>
            </a:r>
            <a:r>
              <a:rPr lang="en-US" dirty="0"/>
              <a:t>disorders are among the most common and disabling medical conditions worldwide</a:t>
            </a:r>
            <a:r>
              <a:rPr lang="en-US" dirty="0" smtClean="0"/>
              <a:t>.</a:t>
            </a:r>
          </a:p>
          <a:p>
            <a:pPr marL="285750" indent="-285750">
              <a:buClr>
                <a:schemeClr val="accent1"/>
              </a:buClr>
              <a:buFont typeface="Wingdings" panose="05000000000000000000" pitchFamily="2" charset="2"/>
              <a:buChar char="Ø"/>
            </a:pPr>
            <a:endParaRPr lang="en-US" dirty="0"/>
          </a:p>
          <a:p>
            <a:pPr marL="285750" indent="-285750">
              <a:buClr>
                <a:schemeClr val="accent1"/>
              </a:buClr>
              <a:buFont typeface="Wingdings" panose="05000000000000000000" pitchFamily="2" charset="2"/>
              <a:buChar char="Ø"/>
            </a:pPr>
            <a:r>
              <a:rPr lang="en-US" dirty="0" smtClean="0"/>
              <a:t>Pharmacologic </a:t>
            </a:r>
            <a:r>
              <a:rPr lang="en-US" dirty="0"/>
              <a:t>acute and preventive treatments are often insufficient and poorly tolerated, and the majority of patients are unable to adhere to their migraine treatments due to these issues</a:t>
            </a:r>
            <a:r>
              <a:rPr lang="en-US" dirty="0" smtClean="0"/>
              <a:t>.</a:t>
            </a:r>
          </a:p>
          <a:p>
            <a:pPr marL="285750" indent="-285750">
              <a:buClr>
                <a:schemeClr val="accent1"/>
              </a:buClr>
              <a:buFont typeface="Wingdings" panose="05000000000000000000" pitchFamily="2" charset="2"/>
              <a:buChar char="Ø"/>
            </a:pPr>
            <a:endParaRPr lang="en-US" dirty="0"/>
          </a:p>
          <a:p>
            <a:pPr marL="285750" indent="-285750">
              <a:buClr>
                <a:schemeClr val="accent1"/>
              </a:buClr>
              <a:buFont typeface="Wingdings" panose="05000000000000000000" pitchFamily="2" charset="2"/>
              <a:buChar char="Ø"/>
            </a:pPr>
            <a:r>
              <a:rPr lang="en-US" dirty="0" smtClean="0"/>
              <a:t>With </a:t>
            </a:r>
            <a:r>
              <a:rPr lang="en-US" dirty="0"/>
              <a:t>improvements in our understanding of migraine and cluster headache pathophysiology, neuromodulation devices have been developed as safe and effective acute and preventive treatment options</a:t>
            </a:r>
            <a:r>
              <a:rPr lang="en-US" dirty="0" smtClean="0"/>
              <a:t>.</a:t>
            </a:r>
            <a:r>
              <a:rPr lang="en-US" dirty="0">
                <a:solidFill>
                  <a:srgbClr val="222222"/>
                </a:solidFill>
              </a:rPr>
              <a:t> </a:t>
            </a:r>
            <a:endParaRPr lang="en-US" dirty="0"/>
          </a:p>
        </p:txBody>
      </p:sp>
    </p:spTree>
    <p:extLst>
      <p:ext uri="{BB962C8B-B14F-4D97-AF65-F5344CB8AC3E}">
        <p14:creationId xmlns:p14="http://schemas.microsoft.com/office/powerpoint/2010/main" val="158075598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912735" y="6093547"/>
            <a:ext cx="2065582" cy="507159"/>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733" y="5913092"/>
            <a:ext cx="2049452" cy="81978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92487" y="6026171"/>
            <a:ext cx="660643" cy="593621"/>
          </a:xfrm>
          <a:prstGeom prst="rect">
            <a:avLst/>
          </a:prstGeom>
        </p:spPr>
      </p:pic>
      <p:pic>
        <p:nvPicPr>
          <p:cNvPr id="8" name="Picture 7"/>
          <p:cNvPicPr>
            <a:picLocks noChangeAspect="1"/>
          </p:cNvPicPr>
          <p:nvPr/>
        </p:nvPicPr>
        <p:blipFill>
          <a:blip r:embed="rId5"/>
          <a:stretch>
            <a:fillRect/>
          </a:stretch>
        </p:blipFill>
        <p:spPr>
          <a:xfrm>
            <a:off x="10488224" y="5913092"/>
            <a:ext cx="715363" cy="832422"/>
          </a:xfrm>
          <a:prstGeom prst="rect">
            <a:avLst/>
          </a:prstGeom>
        </p:spPr>
      </p:pic>
      <p:pic>
        <p:nvPicPr>
          <p:cNvPr id="9" name="Picture 8"/>
          <p:cNvPicPr>
            <a:picLocks noChangeAspect="1"/>
          </p:cNvPicPr>
          <p:nvPr/>
        </p:nvPicPr>
        <p:blipFill>
          <a:blip r:embed="rId6"/>
          <a:stretch>
            <a:fillRect/>
          </a:stretch>
        </p:blipFill>
        <p:spPr>
          <a:xfrm>
            <a:off x="9944101" y="195983"/>
            <a:ext cx="2250086" cy="1181205"/>
          </a:xfrm>
          <a:prstGeom prst="rect">
            <a:avLst/>
          </a:prstGeom>
        </p:spPr>
      </p:pic>
      <p:sp>
        <p:nvSpPr>
          <p:cNvPr id="3" name="Rectangle 2"/>
          <p:cNvSpPr/>
          <p:nvPr/>
        </p:nvSpPr>
        <p:spPr>
          <a:xfrm>
            <a:off x="862730" y="601919"/>
            <a:ext cx="6833153" cy="461665"/>
          </a:xfrm>
          <a:prstGeom prst="rect">
            <a:avLst/>
          </a:prstGeom>
        </p:spPr>
        <p:txBody>
          <a:bodyPr wrap="none">
            <a:spAutoFit/>
          </a:bodyPr>
          <a:lstStyle/>
          <a:p>
            <a:r>
              <a:rPr lang="en-US" sz="2400" b="1" dirty="0"/>
              <a:t>Contraindications for non-invasive </a:t>
            </a:r>
            <a:r>
              <a:rPr lang="en-US" sz="2400" b="1" dirty="0" err="1"/>
              <a:t>neurostimulation</a:t>
            </a:r>
            <a:endParaRPr lang="en-US" sz="2400" b="1" dirty="0"/>
          </a:p>
        </p:txBody>
      </p:sp>
      <p:grpSp>
        <p:nvGrpSpPr>
          <p:cNvPr id="10" name="Group 4"/>
          <p:cNvGrpSpPr>
            <a:grpSpLocks noChangeAspect="1"/>
          </p:cNvGrpSpPr>
          <p:nvPr/>
        </p:nvGrpSpPr>
        <p:grpSpPr bwMode="auto">
          <a:xfrm>
            <a:off x="431800" y="1266825"/>
            <a:ext cx="11026775" cy="2768600"/>
            <a:chOff x="272" y="798"/>
            <a:chExt cx="6946" cy="1744"/>
          </a:xfrm>
        </p:grpSpPr>
        <p:sp>
          <p:nvSpPr>
            <p:cNvPr id="11" name="AutoShape 3"/>
            <p:cNvSpPr>
              <a:spLocks noChangeAspect="1" noChangeArrowheads="1" noTextEdit="1"/>
            </p:cNvSpPr>
            <p:nvPr/>
          </p:nvSpPr>
          <p:spPr bwMode="auto">
            <a:xfrm>
              <a:off x="272" y="798"/>
              <a:ext cx="6946" cy="1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6149"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2" y="798"/>
              <a:ext cx="6954" cy="1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Rectangle 11"/>
          <p:cNvSpPr/>
          <p:nvPr/>
        </p:nvSpPr>
        <p:spPr>
          <a:xfrm>
            <a:off x="641445" y="4048125"/>
            <a:ext cx="10817130" cy="1323439"/>
          </a:xfrm>
          <a:prstGeom prst="rect">
            <a:avLst/>
          </a:prstGeom>
        </p:spPr>
        <p:txBody>
          <a:bodyPr wrap="square">
            <a:spAutoFit/>
          </a:bodyPr>
          <a:lstStyle/>
          <a:p>
            <a:r>
              <a:rPr lang="en-US" sz="1600" dirty="0"/>
              <a:t>Devices should not be used while driving or operating machinery.</a:t>
            </a:r>
          </a:p>
          <a:p>
            <a:r>
              <a:rPr lang="en-US" sz="1600" dirty="0"/>
              <a:t>*Dental implant and fillings are not a contraindication to using </a:t>
            </a:r>
            <a:r>
              <a:rPr lang="en-US" sz="1600" dirty="0" err="1"/>
              <a:t>transcranial</a:t>
            </a:r>
            <a:r>
              <a:rPr lang="en-US" sz="1600" dirty="0"/>
              <a:t> magnetic stimulation.</a:t>
            </a:r>
          </a:p>
          <a:p>
            <a:r>
              <a:rPr lang="en-US" sz="1600" dirty="0"/>
              <a:t>†Including aneurysm clips or coils, cerebrospinal fluid shunts, bullets or pellets lodged in the head or upper body, metal plates, screws, staples or </a:t>
            </a:r>
            <a:r>
              <a:rPr lang="en-US" sz="1600" dirty="0" smtClean="0"/>
              <a:t>sutures in </a:t>
            </a:r>
            <a:r>
              <a:rPr lang="en-US" sz="1600" dirty="0"/>
              <a:t>skull, neck, shoulders, arms or hands, electrodes, radioactive seeds, stents, filters, metallic heart valves, facial tattoos with metallic ink.</a:t>
            </a:r>
          </a:p>
        </p:txBody>
      </p:sp>
    </p:spTree>
    <p:extLst>
      <p:ext uri="{BB962C8B-B14F-4D97-AF65-F5344CB8AC3E}">
        <p14:creationId xmlns:p14="http://schemas.microsoft.com/office/powerpoint/2010/main" val="24927414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912735" y="6093547"/>
            <a:ext cx="2065582" cy="507159"/>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733" y="5913092"/>
            <a:ext cx="2049452" cy="81978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92487" y="6026171"/>
            <a:ext cx="660643" cy="593621"/>
          </a:xfrm>
          <a:prstGeom prst="rect">
            <a:avLst/>
          </a:prstGeom>
        </p:spPr>
      </p:pic>
      <p:pic>
        <p:nvPicPr>
          <p:cNvPr id="8" name="Picture 7"/>
          <p:cNvPicPr>
            <a:picLocks noChangeAspect="1"/>
          </p:cNvPicPr>
          <p:nvPr/>
        </p:nvPicPr>
        <p:blipFill>
          <a:blip r:embed="rId5"/>
          <a:stretch>
            <a:fillRect/>
          </a:stretch>
        </p:blipFill>
        <p:spPr>
          <a:xfrm>
            <a:off x="10488224" y="5913092"/>
            <a:ext cx="715363" cy="832422"/>
          </a:xfrm>
          <a:prstGeom prst="rect">
            <a:avLst/>
          </a:prstGeom>
        </p:spPr>
      </p:pic>
      <p:pic>
        <p:nvPicPr>
          <p:cNvPr id="9" name="Picture 8"/>
          <p:cNvPicPr>
            <a:picLocks noChangeAspect="1"/>
          </p:cNvPicPr>
          <p:nvPr/>
        </p:nvPicPr>
        <p:blipFill>
          <a:blip r:embed="rId6"/>
          <a:stretch>
            <a:fillRect/>
          </a:stretch>
        </p:blipFill>
        <p:spPr>
          <a:xfrm>
            <a:off x="9944101" y="195983"/>
            <a:ext cx="2250086" cy="1181205"/>
          </a:xfrm>
          <a:prstGeom prst="rect">
            <a:avLst/>
          </a:prstGeom>
        </p:spPr>
      </p:pic>
      <p:sp>
        <p:nvSpPr>
          <p:cNvPr id="3" name="Rectangle 2"/>
          <p:cNvSpPr/>
          <p:nvPr/>
        </p:nvSpPr>
        <p:spPr>
          <a:xfrm>
            <a:off x="614149" y="707457"/>
            <a:ext cx="10589438" cy="4678204"/>
          </a:xfrm>
          <a:prstGeom prst="rect">
            <a:avLst/>
          </a:prstGeom>
        </p:spPr>
        <p:txBody>
          <a:bodyPr wrap="square">
            <a:spAutoFit/>
          </a:bodyPr>
          <a:lstStyle/>
          <a:p>
            <a:r>
              <a:rPr lang="en-US" sz="2800" b="1" dirty="0" smtClean="0">
                <a:solidFill>
                  <a:schemeClr val="tx2"/>
                </a:solidFill>
              </a:rPr>
              <a:t>Occipital </a:t>
            </a:r>
            <a:r>
              <a:rPr lang="en-US" sz="2800" b="1" dirty="0">
                <a:solidFill>
                  <a:schemeClr val="tx2"/>
                </a:solidFill>
              </a:rPr>
              <a:t>nerve stimulation</a:t>
            </a:r>
          </a:p>
          <a:p>
            <a:endParaRPr lang="en-US" sz="2400" b="1" dirty="0">
              <a:solidFill>
                <a:srgbClr val="000000"/>
              </a:solidFill>
            </a:endParaRPr>
          </a:p>
          <a:p>
            <a:pPr marL="285750" indent="-285750">
              <a:buClr>
                <a:schemeClr val="accent1"/>
              </a:buClr>
              <a:buFont typeface="Wingdings" panose="05000000000000000000" pitchFamily="2" charset="2"/>
              <a:buChar char="Ø"/>
            </a:pPr>
            <a:r>
              <a:rPr lang="en-US" dirty="0"/>
              <a:t>Occipital nerve stimulation has also been found to be effective for the treatment of migraine. Investigators have also found some evidence for its usefulness in other primary headache disorders, such as cluster headaches, </a:t>
            </a:r>
            <a:r>
              <a:rPr lang="en-US" dirty="0" err="1"/>
              <a:t>hemicrania</a:t>
            </a:r>
            <a:r>
              <a:rPr lang="en-US" dirty="0"/>
              <a:t>, and occipital neuralgia</a:t>
            </a:r>
            <a:r>
              <a:rPr lang="en-US" dirty="0" smtClean="0"/>
              <a:t>.</a:t>
            </a:r>
          </a:p>
          <a:p>
            <a:pPr marL="285750" indent="-285750">
              <a:buClr>
                <a:schemeClr val="accent1"/>
              </a:buClr>
              <a:buFont typeface="Wingdings" panose="05000000000000000000" pitchFamily="2" charset="2"/>
              <a:buChar char="Ø"/>
            </a:pPr>
            <a:endParaRPr lang="en-US" baseline="30000" dirty="0"/>
          </a:p>
          <a:p>
            <a:pPr marL="285750" indent="-285750">
              <a:buClr>
                <a:schemeClr val="accent1"/>
              </a:buClr>
              <a:buFont typeface="Wingdings" panose="05000000000000000000" pitchFamily="2" charset="2"/>
              <a:buChar char="Ø"/>
            </a:pPr>
            <a:r>
              <a:rPr lang="en-US" baseline="30000" dirty="0" smtClean="0"/>
              <a:t> </a:t>
            </a:r>
            <a:r>
              <a:rPr lang="en-US" dirty="0"/>
              <a:t> However, it is one of the oldest and most invasive of the neuromodulation techniques currently available</a:t>
            </a:r>
            <a:r>
              <a:rPr lang="en-US" dirty="0" smtClean="0"/>
              <a:t>.</a:t>
            </a:r>
            <a:r>
              <a:rPr lang="en-US" dirty="0"/>
              <a:t> </a:t>
            </a:r>
            <a:r>
              <a:rPr lang="en-US" dirty="0" smtClean="0"/>
              <a:t>(evolving </a:t>
            </a:r>
            <a:r>
              <a:rPr lang="en-US" dirty="0"/>
              <a:t>as a treat­ment since </a:t>
            </a:r>
            <a:r>
              <a:rPr lang="en-US" dirty="0" smtClean="0"/>
              <a:t>1993)</a:t>
            </a:r>
          </a:p>
          <a:p>
            <a:pPr marL="285750" indent="-285750">
              <a:buClr>
                <a:schemeClr val="accent1"/>
              </a:buClr>
              <a:buFont typeface="Wingdings" panose="05000000000000000000" pitchFamily="2" charset="2"/>
              <a:buChar char="Ø"/>
            </a:pPr>
            <a:endParaRPr lang="en-US" dirty="0">
              <a:solidFill>
                <a:srgbClr val="000000"/>
              </a:solidFill>
            </a:endParaRPr>
          </a:p>
          <a:p>
            <a:pPr marL="285750" indent="-285750">
              <a:buClr>
                <a:schemeClr val="accent1"/>
              </a:buClr>
              <a:buFont typeface="Wingdings" panose="05000000000000000000" pitchFamily="2" charset="2"/>
              <a:buChar char="Ø"/>
            </a:pPr>
            <a:r>
              <a:rPr lang="en-US" dirty="0" smtClean="0">
                <a:solidFill>
                  <a:srgbClr val="000000"/>
                </a:solidFill>
              </a:rPr>
              <a:t>The </a:t>
            </a:r>
            <a:r>
              <a:rPr lang="en-US" dirty="0">
                <a:solidFill>
                  <a:srgbClr val="000000"/>
                </a:solidFill>
              </a:rPr>
              <a:t>occipital nerves are a target for stimulation </a:t>
            </a:r>
            <a:r>
              <a:rPr lang="en-US" dirty="0" smtClean="0">
                <a:solidFill>
                  <a:srgbClr val="000000"/>
                </a:solidFill>
              </a:rPr>
              <a:t>due to </a:t>
            </a:r>
            <a:r>
              <a:rPr lang="en-US" dirty="0">
                <a:solidFill>
                  <a:srgbClr val="000000"/>
                </a:solidFill>
              </a:rPr>
              <a:t>the anatomical overlap between the trigeminal </a:t>
            </a:r>
            <a:r>
              <a:rPr lang="en-US" dirty="0" err="1" smtClean="0">
                <a:solidFill>
                  <a:srgbClr val="000000"/>
                </a:solidFill>
              </a:rPr>
              <a:t>andcervical</a:t>
            </a:r>
            <a:r>
              <a:rPr lang="en-US" dirty="0" smtClean="0">
                <a:solidFill>
                  <a:srgbClr val="000000"/>
                </a:solidFill>
              </a:rPr>
              <a:t> </a:t>
            </a:r>
            <a:r>
              <a:rPr lang="en-US" dirty="0">
                <a:solidFill>
                  <a:srgbClr val="000000"/>
                </a:solidFill>
              </a:rPr>
              <a:t>afferents in the </a:t>
            </a:r>
            <a:r>
              <a:rPr lang="en-US" dirty="0" err="1">
                <a:solidFill>
                  <a:srgbClr val="000000"/>
                </a:solidFill>
              </a:rPr>
              <a:t>trigeminocervical</a:t>
            </a:r>
            <a:r>
              <a:rPr lang="en-US" dirty="0">
                <a:solidFill>
                  <a:srgbClr val="000000"/>
                </a:solidFill>
              </a:rPr>
              <a:t> complex</a:t>
            </a:r>
            <a:r>
              <a:rPr lang="en-US" dirty="0" smtClean="0">
                <a:solidFill>
                  <a:srgbClr val="000000"/>
                </a:solidFill>
              </a:rPr>
              <a:t>. This </a:t>
            </a:r>
            <a:r>
              <a:rPr lang="en-US" dirty="0">
                <a:solidFill>
                  <a:srgbClr val="000000"/>
                </a:solidFill>
              </a:rPr>
              <a:t>allows stimulation of the occipital region </a:t>
            </a:r>
            <a:r>
              <a:rPr lang="en-US" dirty="0" smtClean="0">
                <a:solidFill>
                  <a:srgbClr val="000000"/>
                </a:solidFill>
              </a:rPr>
              <a:t>to modulate </a:t>
            </a:r>
            <a:r>
              <a:rPr lang="en-US" dirty="0">
                <a:solidFill>
                  <a:srgbClr val="000000"/>
                </a:solidFill>
              </a:rPr>
              <a:t>pain in the trigeminal distribution. </a:t>
            </a:r>
            <a:endParaRPr lang="en-US" dirty="0" smtClean="0">
              <a:solidFill>
                <a:srgbClr val="000000"/>
              </a:solidFill>
            </a:endParaRPr>
          </a:p>
          <a:p>
            <a:pPr marL="285750" indent="-285750">
              <a:buClr>
                <a:schemeClr val="accent1"/>
              </a:buClr>
              <a:buFont typeface="Wingdings" panose="05000000000000000000" pitchFamily="2" charset="2"/>
              <a:buChar char="Ø"/>
            </a:pPr>
            <a:endParaRPr lang="en-US" dirty="0" smtClean="0">
              <a:solidFill>
                <a:srgbClr val="000000"/>
              </a:solidFill>
            </a:endParaRPr>
          </a:p>
          <a:p>
            <a:pPr marL="285750" indent="-285750">
              <a:buClr>
                <a:schemeClr val="accent1"/>
              </a:buClr>
              <a:buFont typeface="Wingdings" panose="05000000000000000000" pitchFamily="2" charset="2"/>
              <a:buChar char="Ø"/>
            </a:pPr>
            <a:r>
              <a:rPr lang="en-US" dirty="0" smtClean="0">
                <a:solidFill>
                  <a:srgbClr val="000000"/>
                </a:solidFill>
              </a:rPr>
              <a:t>Occipital nerve </a:t>
            </a:r>
            <a:r>
              <a:rPr lang="en-US" dirty="0">
                <a:solidFill>
                  <a:srgbClr val="000000"/>
                </a:solidFill>
              </a:rPr>
              <a:t>stimulation is a non-destructive surgical </a:t>
            </a:r>
            <a:r>
              <a:rPr lang="en-US" dirty="0" smtClean="0">
                <a:solidFill>
                  <a:srgbClr val="000000"/>
                </a:solidFill>
              </a:rPr>
              <a:t>procedure where </a:t>
            </a:r>
            <a:r>
              <a:rPr lang="en-US" dirty="0">
                <a:solidFill>
                  <a:srgbClr val="000000"/>
                </a:solidFill>
              </a:rPr>
              <a:t>electrodes are placed subcutaneously in </a:t>
            </a:r>
            <a:r>
              <a:rPr lang="en-US" dirty="0" smtClean="0">
                <a:solidFill>
                  <a:srgbClr val="000000"/>
                </a:solidFill>
              </a:rPr>
              <a:t>the occipital </a:t>
            </a:r>
            <a:r>
              <a:rPr lang="en-US" dirty="0">
                <a:solidFill>
                  <a:srgbClr val="000000"/>
                </a:solidFill>
              </a:rPr>
              <a:t>region and then wired to a battery pack </a:t>
            </a:r>
            <a:r>
              <a:rPr lang="en-US" dirty="0" smtClean="0">
                <a:solidFill>
                  <a:srgbClr val="000000"/>
                </a:solidFill>
              </a:rPr>
              <a:t>in the </a:t>
            </a:r>
            <a:r>
              <a:rPr lang="en-US" dirty="0">
                <a:solidFill>
                  <a:srgbClr val="000000"/>
                </a:solidFill>
              </a:rPr>
              <a:t>chest or abdomen </a:t>
            </a:r>
            <a:r>
              <a:rPr lang="en-US" dirty="0" smtClean="0">
                <a:solidFill>
                  <a:srgbClr val="000000"/>
                </a:solidFill>
              </a:rPr>
              <a:t>.</a:t>
            </a:r>
          </a:p>
          <a:p>
            <a:pPr marL="285750" indent="-285750">
              <a:buClr>
                <a:schemeClr val="accent1"/>
              </a:buClr>
              <a:buFont typeface="Wingdings" panose="05000000000000000000" pitchFamily="2" charset="2"/>
              <a:buChar char="Ø"/>
            </a:pPr>
            <a:endParaRPr lang="en-US" dirty="0" smtClean="0">
              <a:solidFill>
                <a:srgbClr val="000000"/>
              </a:solidFill>
            </a:endParaRPr>
          </a:p>
        </p:txBody>
      </p:sp>
    </p:spTree>
    <p:extLst>
      <p:ext uri="{BB962C8B-B14F-4D97-AF65-F5344CB8AC3E}">
        <p14:creationId xmlns:p14="http://schemas.microsoft.com/office/powerpoint/2010/main" val="1886478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305" y="195983"/>
            <a:ext cx="10515600" cy="1405721"/>
          </a:xfrm>
        </p:spPr>
        <p:txBody>
          <a:bodyPr>
            <a:normAutofit/>
          </a:bodyPr>
          <a:lstStyle/>
          <a:p>
            <a:endParaRPr lang="en-US" sz="360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912735" y="6093547"/>
            <a:ext cx="2065582" cy="507159"/>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733" y="5913092"/>
            <a:ext cx="2049452" cy="81978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92487" y="6026171"/>
            <a:ext cx="660643" cy="593621"/>
          </a:xfrm>
          <a:prstGeom prst="rect">
            <a:avLst/>
          </a:prstGeom>
        </p:spPr>
      </p:pic>
      <p:pic>
        <p:nvPicPr>
          <p:cNvPr id="8" name="Picture 7"/>
          <p:cNvPicPr>
            <a:picLocks noChangeAspect="1"/>
          </p:cNvPicPr>
          <p:nvPr/>
        </p:nvPicPr>
        <p:blipFill>
          <a:blip r:embed="rId5"/>
          <a:stretch>
            <a:fillRect/>
          </a:stretch>
        </p:blipFill>
        <p:spPr>
          <a:xfrm>
            <a:off x="10488224" y="5913092"/>
            <a:ext cx="715363" cy="832422"/>
          </a:xfrm>
          <a:prstGeom prst="rect">
            <a:avLst/>
          </a:prstGeom>
        </p:spPr>
      </p:pic>
      <p:pic>
        <p:nvPicPr>
          <p:cNvPr id="9" name="Picture 8"/>
          <p:cNvPicPr>
            <a:picLocks noChangeAspect="1"/>
          </p:cNvPicPr>
          <p:nvPr/>
        </p:nvPicPr>
        <p:blipFill>
          <a:blip r:embed="rId6"/>
          <a:stretch>
            <a:fillRect/>
          </a:stretch>
        </p:blipFill>
        <p:spPr>
          <a:xfrm>
            <a:off x="9944101" y="195983"/>
            <a:ext cx="2250086" cy="1181205"/>
          </a:xfrm>
          <a:prstGeom prst="rect">
            <a:avLst/>
          </a:prstGeom>
        </p:spPr>
      </p:pic>
      <p:grpSp>
        <p:nvGrpSpPr>
          <p:cNvPr id="7" name="Group 4"/>
          <p:cNvGrpSpPr>
            <a:grpSpLocks noChangeAspect="1"/>
          </p:cNvGrpSpPr>
          <p:nvPr/>
        </p:nvGrpSpPr>
        <p:grpSpPr bwMode="auto">
          <a:xfrm>
            <a:off x="2041525" y="565150"/>
            <a:ext cx="7519988" cy="5348288"/>
            <a:chOff x="1286" y="356"/>
            <a:chExt cx="4737" cy="3369"/>
          </a:xfrm>
        </p:grpSpPr>
        <p:sp>
          <p:nvSpPr>
            <p:cNvPr id="10" name="AutoShape 3"/>
            <p:cNvSpPr>
              <a:spLocks noChangeAspect="1" noChangeArrowheads="1" noTextEdit="1"/>
            </p:cNvSpPr>
            <p:nvPr/>
          </p:nvSpPr>
          <p:spPr bwMode="auto">
            <a:xfrm>
              <a:off x="1286" y="356"/>
              <a:ext cx="4737" cy="3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7173"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86" y="356"/>
              <a:ext cx="4745" cy="3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7064864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8309" y="195983"/>
            <a:ext cx="10515600" cy="1325563"/>
          </a:xfrm>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912735" y="6093547"/>
            <a:ext cx="2065582" cy="507159"/>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733" y="5913092"/>
            <a:ext cx="2049452" cy="81978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92487" y="6026171"/>
            <a:ext cx="660643" cy="593621"/>
          </a:xfrm>
          <a:prstGeom prst="rect">
            <a:avLst/>
          </a:prstGeom>
        </p:spPr>
      </p:pic>
      <p:pic>
        <p:nvPicPr>
          <p:cNvPr id="8" name="Picture 7"/>
          <p:cNvPicPr>
            <a:picLocks noChangeAspect="1"/>
          </p:cNvPicPr>
          <p:nvPr/>
        </p:nvPicPr>
        <p:blipFill>
          <a:blip r:embed="rId5"/>
          <a:stretch>
            <a:fillRect/>
          </a:stretch>
        </p:blipFill>
        <p:spPr>
          <a:xfrm>
            <a:off x="10488224" y="5913092"/>
            <a:ext cx="715363" cy="832422"/>
          </a:xfrm>
          <a:prstGeom prst="rect">
            <a:avLst/>
          </a:prstGeom>
        </p:spPr>
      </p:pic>
      <p:pic>
        <p:nvPicPr>
          <p:cNvPr id="9" name="Picture 8"/>
          <p:cNvPicPr>
            <a:picLocks noChangeAspect="1"/>
          </p:cNvPicPr>
          <p:nvPr/>
        </p:nvPicPr>
        <p:blipFill>
          <a:blip r:embed="rId6"/>
          <a:stretch>
            <a:fillRect/>
          </a:stretch>
        </p:blipFill>
        <p:spPr>
          <a:xfrm>
            <a:off x="9944101" y="195983"/>
            <a:ext cx="2250086" cy="1181205"/>
          </a:xfrm>
          <a:prstGeom prst="rect">
            <a:avLst/>
          </a:prstGeom>
        </p:spPr>
      </p:pic>
      <p:pic>
        <p:nvPicPr>
          <p:cNvPr id="3" name="Picture 2"/>
          <p:cNvPicPr>
            <a:picLocks noChangeAspect="1"/>
          </p:cNvPicPr>
          <p:nvPr/>
        </p:nvPicPr>
        <p:blipFill>
          <a:blip r:embed="rId7"/>
          <a:stretch>
            <a:fillRect/>
          </a:stretch>
        </p:blipFill>
        <p:spPr>
          <a:xfrm>
            <a:off x="154733" y="1521545"/>
            <a:ext cx="3528812" cy="3541691"/>
          </a:xfrm>
          <a:prstGeom prst="rect">
            <a:avLst/>
          </a:prstGeom>
        </p:spPr>
      </p:pic>
      <p:pic>
        <p:nvPicPr>
          <p:cNvPr id="7" name="Picture 6"/>
          <p:cNvPicPr>
            <a:picLocks noChangeAspect="1"/>
          </p:cNvPicPr>
          <p:nvPr/>
        </p:nvPicPr>
        <p:blipFill>
          <a:blip r:embed="rId8"/>
          <a:stretch>
            <a:fillRect/>
          </a:stretch>
        </p:blipFill>
        <p:spPr>
          <a:xfrm>
            <a:off x="3785227" y="1521546"/>
            <a:ext cx="3947930" cy="3541691"/>
          </a:xfrm>
          <a:prstGeom prst="rect">
            <a:avLst/>
          </a:prstGeom>
        </p:spPr>
      </p:pic>
      <p:pic>
        <p:nvPicPr>
          <p:cNvPr id="10" name="Picture 9"/>
          <p:cNvPicPr>
            <a:picLocks noChangeAspect="1"/>
          </p:cNvPicPr>
          <p:nvPr/>
        </p:nvPicPr>
        <p:blipFill>
          <a:blip r:embed="rId9"/>
          <a:stretch>
            <a:fillRect/>
          </a:stretch>
        </p:blipFill>
        <p:spPr>
          <a:xfrm>
            <a:off x="7834839" y="1521546"/>
            <a:ext cx="4118291" cy="3541691"/>
          </a:xfrm>
          <a:prstGeom prst="rect">
            <a:avLst/>
          </a:prstGeom>
        </p:spPr>
      </p:pic>
    </p:spTree>
    <p:extLst>
      <p:ext uri="{BB962C8B-B14F-4D97-AF65-F5344CB8AC3E}">
        <p14:creationId xmlns:p14="http://schemas.microsoft.com/office/powerpoint/2010/main" val="395492334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912735" y="6093547"/>
            <a:ext cx="2065582" cy="507159"/>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733" y="5913092"/>
            <a:ext cx="2049452" cy="81978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92487" y="6026171"/>
            <a:ext cx="660643" cy="593621"/>
          </a:xfrm>
          <a:prstGeom prst="rect">
            <a:avLst/>
          </a:prstGeom>
        </p:spPr>
      </p:pic>
      <p:pic>
        <p:nvPicPr>
          <p:cNvPr id="8" name="Picture 7"/>
          <p:cNvPicPr>
            <a:picLocks noChangeAspect="1"/>
          </p:cNvPicPr>
          <p:nvPr/>
        </p:nvPicPr>
        <p:blipFill>
          <a:blip r:embed="rId5"/>
          <a:stretch>
            <a:fillRect/>
          </a:stretch>
        </p:blipFill>
        <p:spPr>
          <a:xfrm>
            <a:off x="10488224" y="5913092"/>
            <a:ext cx="715363" cy="832422"/>
          </a:xfrm>
          <a:prstGeom prst="rect">
            <a:avLst/>
          </a:prstGeom>
        </p:spPr>
      </p:pic>
      <p:pic>
        <p:nvPicPr>
          <p:cNvPr id="9" name="Picture 8"/>
          <p:cNvPicPr>
            <a:picLocks noChangeAspect="1"/>
          </p:cNvPicPr>
          <p:nvPr/>
        </p:nvPicPr>
        <p:blipFill>
          <a:blip r:embed="rId6"/>
          <a:stretch>
            <a:fillRect/>
          </a:stretch>
        </p:blipFill>
        <p:spPr>
          <a:xfrm>
            <a:off x="9944101" y="195983"/>
            <a:ext cx="2250086" cy="1181205"/>
          </a:xfrm>
          <a:prstGeom prst="rect">
            <a:avLst/>
          </a:prstGeom>
        </p:spPr>
      </p:pic>
      <p:sp>
        <p:nvSpPr>
          <p:cNvPr id="3" name="Rectangle 2"/>
          <p:cNvSpPr/>
          <p:nvPr/>
        </p:nvSpPr>
        <p:spPr>
          <a:xfrm>
            <a:off x="873457" y="786585"/>
            <a:ext cx="10330130" cy="2369880"/>
          </a:xfrm>
          <a:prstGeom prst="rect">
            <a:avLst/>
          </a:prstGeom>
        </p:spPr>
        <p:txBody>
          <a:bodyPr wrap="square">
            <a:spAutoFit/>
          </a:bodyPr>
          <a:lstStyle/>
          <a:p>
            <a:r>
              <a:rPr lang="en-US" sz="2400" b="1" dirty="0">
                <a:solidFill>
                  <a:srgbClr val="000000"/>
                </a:solidFill>
              </a:rPr>
              <a:t>Evidence for occipital nerve </a:t>
            </a:r>
            <a:r>
              <a:rPr lang="en-US" sz="2400" b="1" dirty="0" smtClean="0">
                <a:solidFill>
                  <a:srgbClr val="000000"/>
                </a:solidFill>
              </a:rPr>
              <a:t>stimulation</a:t>
            </a:r>
          </a:p>
          <a:p>
            <a:endParaRPr lang="en-US" sz="2400" b="1" dirty="0">
              <a:solidFill>
                <a:srgbClr val="000000"/>
              </a:solidFill>
            </a:endParaRPr>
          </a:p>
          <a:p>
            <a:pPr marL="342900" indent="-342900">
              <a:buClr>
                <a:schemeClr val="accent1"/>
              </a:buClr>
              <a:buFont typeface="Wingdings" panose="05000000000000000000" pitchFamily="2" charset="2"/>
              <a:buChar char="Ø"/>
            </a:pPr>
            <a:r>
              <a:rPr lang="en-US" sz="2000" dirty="0">
                <a:solidFill>
                  <a:srgbClr val="000000"/>
                </a:solidFill>
              </a:rPr>
              <a:t>Open-label studies have shown possible efficacy </a:t>
            </a:r>
            <a:r>
              <a:rPr lang="en-US" sz="2000" dirty="0" smtClean="0">
                <a:solidFill>
                  <a:srgbClr val="000000"/>
                </a:solidFill>
              </a:rPr>
              <a:t>in preventing </a:t>
            </a:r>
            <a:r>
              <a:rPr lang="en-US" sz="2000" dirty="0">
                <a:solidFill>
                  <a:srgbClr val="000000"/>
                </a:solidFill>
              </a:rPr>
              <a:t>chronic migraine, chronic cluster </a:t>
            </a:r>
            <a:r>
              <a:rPr lang="en-US" sz="2000" dirty="0" smtClean="0">
                <a:solidFill>
                  <a:srgbClr val="000000"/>
                </a:solidFill>
              </a:rPr>
              <a:t>headache , </a:t>
            </a:r>
            <a:r>
              <a:rPr lang="en-US" sz="2000" dirty="0" err="1" smtClean="0">
                <a:solidFill>
                  <a:srgbClr val="000000"/>
                </a:solidFill>
              </a:rPr>
              <a:t>hemicrania</a:t>
            </a:r>
            <a:r>
              <a:rPr lang="en-US" sz="2000" dirty="0" smtClean="0">
                <a:solidFill>
                  <a:srgbClr val="000000"/>
                </a:solidFill>
              </a:rPr>
              <a:t> </a:t>
            </a:r>
            <a:r>
              <a:rPr lang="en-US" sz="2000" dirty="0">
                <a:solidFill>
                  <a:srgbClr val="000000"/>
                </a:solidFill>
              </a:rPr>
              <a:t>continua and short-lasting unilateral </a:t>
            </a:r>
            <a:r>
              <a:rPr lang="en-US" sz="2000" dirty="0" smtClean="0">
                <a:solidFill>
                  <a:srgbClr val="000000"/>
                </a:solidFill>
              </a:rPr>
              <a:t>neuralgiform headache attacks.</a:t>
            </a:r>
          </a:p>
          <a:p>
            <a:pPr marL="342900" indent="-342900">
              <a:buFont typeface="Wingdings" panose="05000000000000000000" pitchFamily="2" charset="2"/>
              <a:buChar char="Ø"/>
            </a:pPr>
            <a:endParaRPr lang="en-US" sz="2000" dirty="0" smtClean="0">
              <a:solidFill>
                <a:srgbClr val="000000"/>
              </a:solidFill>
            </a:endParaRPr>
          </a:p>
          <a:p>
            <a:pPr marL="342900" indent="-342900">
              <a:buFont typeface="Wingdings" panose="05000000000000000000" pitchFamily="2" charset="2"/>
              <a:buChar char="Ø"/>
            </a:pPr>
            <a:r>
              <a:rPr lang="en-US" sz="2000" dirty="0" smtClean="0">
                <a:solidFill>
                  <a:srgbClr val="0000FF"/>
                </a:solidFill>
              </a:rPr>
              <a:t> </a:t>
            </a:r>
            <a:r>
              <a:rPr lang="en-US" sz="2000" dirty="0">
                <a:solidFill>
                  <a:srgbClr val="000000"/>
                </a:solidFill>
              </a:rPr>
              <a:t>The average </a:t>
            </a:r>
            <a:r>
              <a:rPr lang="en-US" sz="2000" dirty="0" smtClean="0">
                <a:solidFill>
                  <a:srgbClr val="000000"/>
                </a:solidFill>
              </a:rPr>
              <a:t>response rate </a:t>
            </a:r>
            <a:r>
              <a:rPr lang="en-US" sz="2000" dirty="0">
                <a:solidFill>
                  <a:srgbClr val="000000"/>
                </a:solidFill>
              </a:rPr>
              <a:t>is around 70% for chronic cluster headache </a:t>
            </a:r>
            <a:r>
              <a:rPr lang="en-US" sz="2000" dirty="0" smtClean="0">
                <a:solidFill>
                  <a:srgbClr val="000000"/>
                </a:solidFill>
              </a:rPr>
              <a:t>and 56</a:t>
            </a:r>
            <a:r>
              <a:rPr lang="en-US" sz="2000" dirty="0">
                <a:solidFill>
                  <a:srgbClr val="000000"/>
                </a:solidFill>
              </a:rPr>
              <a:t>% for chronic migraine</a:t>
            </a:r>
            <a:r>
              <a:rPr lang="en-US" dirty="0">
                <a:solidFill>
                  <a:srgbClr val="000000"/>
                </a:solidFill>
                <a:latin typeface="AdvTTb20e5d60"/>
              </a:rPr>
              <a:t>.</a:t>
            </a:r>
            <a:endParaRPr lang="en-US" dirty="0"/>
          </a:p>
        </p:txBody>
      </p:sp>
    </p:spTree>
    <p:extLst>
      <p:ext uri="{BB962C8B-B14F-4D97-AF65-F5344CB8AC3E}">
        <p14:creationId xmlns:p14="http://schemas.microsoft.com/office/powerpoint/2010/main" val="246981489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305" y="195983"/>
            <a:ext cx="10515600" cy="1405721"/>
          </a:xfrm>
        </p:spPr>
        <p:txBody>
          <a:bodyPr>
            <a:normAutofit/>
          </a:bodyPr>
          <a:lstStyle/>
          <a:p>
            <a:r>
              <a:rPr lang="en-US" sz="3600" b="1" dirty="0" smtClean="0"/>
              <a:t/>
            </a:r>
            <a:br>
              <a:rPr lang="en-US" sz="3600" b="1" dirty="0" smtClean="0"/>
            </a:br>
            <a:endParaRPr lang="en-US" sz="360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912735" y="6093547"/>
            <a:ext cx="2065582" cy="507159"/>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733" y="5913092"/>
            <a:ext cx="2049452" cy="81978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92487" y="6026171"/>
            <a:ext cx="660643" cy="593621"/>
          </a:xfrm>
          <a:prstGeom prst="rect">
            <a:avLst/>
          </a:prstGeom>
        </p:spPr>
      </p:pic>
      <p:pic>
        <p:nvPicPr>
          <p:cNvPr id="8" name="Picture 7"/>
          <p:cNvPicPr>
            <a:picLocks noChangeAspect="1"/>
          </p:cNvPicPr>
          <p:nvPr/>
        </p:nvPicPr>
        <p:blipFill>
          <a:blip r:embed="rId5"/>
          <a:stretch>
            <a:fillRect/>
          </a:stretch>
        </p:blipFill>
        <p:spPr>
          <a:xfrm>
            <a:off x="10488224" y="5913092"/>
            <a:ext cx="715363" cy="832422"/>
          </a:xfrm>
          <a:prstGeom prst="rect">
            <a:avLst/>
          </a:prstGeom>
        </p:spPr>
      </p:pic>
      <p:pic>
        <p:nvPicPr>
          <p:cNvPr id="9" name="Picture 8"/>
          <p:cNvPicPr>
            <a:picLocks noChangeAspect="1"/>
          </p:cNvPicPr>
          <p:nvPr/>
        </p:nvPicPr>
        <p:blipFill>
          <a:blip r:embed="rId6"/>
          <a:stretch>
            <a:fillRect/>
          </a:stretch>
        </p:blipFill>
        <p:spPr>
          <a:xfrm>
            <a:off x="9944101" y="195983"/>
            <a:ext cx="2250086" cy="1181205"/>
          </a:xfrm>
          <a:prstGeom prst="rect">
            <a:avLst/>
          </a:prstGeom>
        </p:spPr>
      </p:pic>
      <p:sp>
        <p:nvSpPr>
          <p:cNvPr id="3" name="Rectangle 2"/>
          <p:cNvSpPr/>
          <p:nvPr/>
        </p:nvSpPr>
        <p:spPr>
          <a:xfrm>
            <a:off x="502127" y="752951"/>
            <a:ext cx="10343778" cy="5847755"/>
          </a:xfrm>
          <a:prstGeom prst="rect">
            <a:avLst/>
          </a:prstGeom>
        </p:spPr>
        <p:txBody>
          <a:bodyPr wrap="square">
            <a:spAutoFit/>
          </a:bodyPr>
          <a:lstStyle/>
          <a:p>
            <a:r>
              <a:rPr lang="en-US" sz="2400" b="1" dirty="0"/>
              <a:t>Using occipital nerve stimulation</a:t>
            </a:r>
          </a:p>
          <a:p>
            <a:pPr marL="457200" indent="-457200">
              <a:buFont typeface="+mj-lt"/>
              <a:buAutoNum type="arabicPeriod"/>
            </a:pPr>
            <a:r>
              <a:rPr lang="en-US" sz="2000" dirty="0"/>
              <a:t>Bilateral leads should be implanted even with </a:t>
            </a:r>
            <a:r>
              <a:rPr lang="en-US" sz="2000" dirty="0" smtClean="0"/>
              <a:t>unilateral headaches </a:t>
            </a:r>
          </a:p>
          <a:p>
            <a:pPr marL="457200" indent="-457200">
              <a:buFont typeface="+mj-lt"/>
              <a:buAutoNum type="arabicPeriod"/>
            </a:pPr>
            <a:endParaRPr lang="en-US" sz="2000" dirty="0" smtClean="0"/>
          </a:p>
          <a:p>
            <a:pPr marL="457200" indent="-457200">
              <a:buFont typeface="+mj-lt"/>
              <a:buAutoNum type="arabicPeriod"/>
            </a:pPr>
            <a:r>
              <a:rPr lang="en-US" sz="2000" dirty="0" smtClean="0"/>
              <a:t>Following </a:t>
            </a:r>
            <a:r>
              <a:rPr lang="en-US" sz="2000" dirty="0"/>
              <a:t>implantation, the device </a:t>
            </a:r>
            <a:r>
              <a:rPr lang="en-US" sz="2000" dirty="0" smtClean="0"/>
              <a:t>is programmed </a:t>
            </a:r>
            <a:r>
              <a:rPr lang="en-US" sz="2000" dirty="0"/>
              <a:t>to give a comfortable level of </a:t>
            </a:r>
            <a:r>
              <a:rPr lang="en-US" sz="2000" dirty="0" err="1" smtClean="0"/>
              <a:t>paraesthesia</a:t>
            </a:r>
            <a:r>
              <a:rPr lang="en-US" sz="2000" dirty="0" smtClean="0"/>
              <a:t> in </a:t>
            </a:r>
            <a:r>
              <a:rPr lang="en-US" sz="2000" dirty="0"/>
              <a:t>the distribution of the greater occipital nerve</a:t>
            </a:r>
            <a:r>
              <a:rPr lang="en-US" sz="2000" dirty="0" smtClean="0"/>
              <a:t>.</a:t>
            </a:r>
          </a:p>
          <a:p>
            <a:pPr marL="457200" indent="-457200">
              <a:buFont typeface="+mj-lt"/>
              <a:buAutoNum type="arabicPeriod"/>
            </a:pPr>
            <a:endParaRPr lang="en-US" sz="2000" dirty="0" smtClean="0"/>
          </a:p>
          <a:p>
            <a:pPr marL="457200" indent="-457200">
              <a:buFont typeface="+mj-lt"/>
              <a:buAutoNum type="arabicPeriod"/>
            </a:pPr>
            <a:r>
              <a:rPr lang="en-US" sz="2000" dirty="0" smtClean="0"/>
              <a:t>The </a:t>
            </a:r>
            <a:r>
              <a:rPr lang="en-US" sz="2000" dirty="0"/>
              <a:t>device is left on at all times, and </a:t>
            </a:r>
            <a:r>
              <a:rPr lang="en-US" sz="2000" dirty="0" smtClean="0"/>
              <a:t>generally patients </a:t>
            </a:r>
            <a:r>
              <a:rPr lang="en-US" sz="2000" dirty="0"/>
              <a:t>are advised not to alter the settings unless </a:t>
            </a:r>
            <a:r>
              <a:rPr lang="en-US" sz="2000" dirty="0" smtClean="0"/>
              <a:t>the </a:t>
            </a:r>
            <a:r>
              <a:rPr lang="en-US" sz="2000" dirty="0" err="1"/>
              <a:t>paraesthesia</a:t>
            </a:r>
            <a:r>
              <a:rPr lang="en-US" sz="2000" dirty="0"/>
              <a:t> becomes painful or unnoticeable</a:t>
            </a:r>
            <a:r>
              <a:rPr lang="en-US" sz="2000" dirty="0" smtClean="0"/>
              <a:t>.</a:t>
            </a:r>
          </a:p>
          <a:p>
            <a:pPr marL="457200" indent="-457200">
              <a:buFont typeface="+mj-lt"/>
              <a:buAutoNum type="arabicPeriod"/>
            </a:pPr>
            <a:endParaRPr lang="en-US" sz="2000" dirty="0" smtClean="0"/>
          </a:p>
          <a:p>
            <a:pPr marL="457200" indent="-457200">
              <a:buFont typeface="+mj-lt"/>
              <a:buAutoNum type="arabicPeriod"/>
            </a:pPr>
            <a:r>
              <a:rPr lang="en-US" sz="2000" dirty="0" smtClean="0"/>
              <a:t>Stimulation </a:t>
            </a:r>
            <a:r>
              <a:rPr lang="en-US" sz="2000" dirty="0"/>
              <a:t>is not to be altered during acute </a:t>
            </a:r>
            <a:r>
              <a:rPr lang="en-US" sz="2000" dirty="0" smtClean="0"/>
              <a:t>attacks.</a:t>
            </a:r>
          </a:p>
          <a:p>
            <a:pPr marL="457200" indent="-457200">
              <a:buFont typeface="+mj-lt"/>
              <a:buAutoNum type="arabicPeriod"/>
            </a:pPr>
            <a:r>
              <a:rPr lang="en-US" sz="2000" dirty="0" smtClean="0"/>
              <a:t>It </a:t>
            </a:r>
            <a:r>
              <a:rPr lang="en-US" sz="2000" dirty="0"/>
              <a:t>is important that patients are followed up frequently in the early postoperative period to ensure optimum stimulation settings are used. </a:t>
            </a:r>
            <a:endParaRPr lang="en-US" sz="2000" dirty="0" smtClean="0"/>
          </a:p>
          <a:p>
            <a:pPr marL="457200" indent="-457200">
              <a:buFont typeface="+mj-lt"/>
              <a:buAutoNum type="arabicPeriod"/>
            </a:pPr>
            <a:endParaRPr lang="en-US" sz="2000" dirty="0"/>
          </a:p>
          <a:p>
            <a:pPr marL="457200" indent="-457200">
              <a:buFont typeface="+mj-lt"/>
              <a:buAutoNum type="arabicPeriod"/>
            </a:pPr>
            <a:r>
              <a:rPr lang="en-US" sz="2000" dirty="0" smtClean="0"/>
              <a:t>If </a:t>
            </a:r>
            <a:r>
              <a:rPr lang="en-US" sz="2000" dirty="0"/>
              <a:t>after 1 year of continuous comfortable stimulation there has been no change, then it is highly unlikely that the patient will gain any benefit. In these patients, we switch off the device for at least 3 months before offering removal to ensure they have not failed to </a:t>
            </a:r>
            <a:r>
              <a:rPr lang="en-US" sz="2000" dirty="0" err="1"/>
              <a:t>recognise</a:t>
            </a:r>
            <a:r>
              <a:rPr lang="en-US" sz="2000" dirty="0"/>
              <a:t> the extent of any improvement.</a:t>
            </a:r>
          </a:p>
          <a:p>
            <a:pPr marL="457200" indent="-457200">
              <a:lnSpc>
                <a:spcPct val="150000"/>
              </a:lnSpc>
              <a:buFont typeface="+mj-lt"/>
              <a:buAutoNum type="arabicPeriod"/>
            </a:pPr>
            <a:endParaRPr lang="en-US" sz="2000" dirty="0"/>
          </a:p>
        </p:txBody>
      </p:sp>
    </p:spTree>
    <p:extLst>
      <p:ext uri="{BB962C8B-B14F-4D97-AF65-F5344CB8AC3E}">
        <p14:creationId xmlns:p14="http://schemas.microsoft.com/office/powerpoint/2010/main" val="227344063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912735" y="6093547"/>
            <a:ext cx="2065582" cy="507159"/>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733" y="5913092"/>
            <a:ext cx="2049452" cy="81978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92487" y="6026171"/>
            <a:ext cx="660643" cy="593621"/>
          </a:xfrm>
          <a:prstGeom prst="rect">
            <a:avLst/>
          </a:prstGeom>
        </p:spPr>
      </p:pic>
      <p:pic>
        <p:nvPicPr>
          <p:cNvPr id="8" name="Picture 7"/>
          <p:cNvPicPr>
            <a:picLocks noChangeAspect="1"/>
          </p:cNvPicPr>
          <p:nvPr/>
        </p:nvPicPr>
        <p:blipFill>
          <a:blip r:embed="rId5"/>
          <a:stretch>
            <a:fillRect/>
          </a:stretch>
        </p:blipFill>
        <p:spPr>
          <a:xfrm>
            <a:off x="10488224" y="5913092"/>
            <a:ext cx="715363" cy="832422"/>
          </a:xfrm>
          <a:prstGeom prst="rect">
            <a:avLst/>
          </a:prstGeom>
        </p:spPr>
      </p:pic>
      <p:pic>
        <p:nvPicPr>
          <p:cNvPr id="9" name="Picture 8"/>
          <p:cNvPicPr>
            <a:picLocks noChangeAspect="1"/>
          </p:cNvPicPr>
          <p:nvPr/>
        </p:nvPicPr>
        <p:blipFill>
          <a:blip r:embed="rId6"/>
          <a:stretch>
            <a:fillRect/>
          </a:stretch>
        </p:blipFill>
        <p:spPr>
          <a:xfrm>
            <a:off x="9944101" y="195983"/>
            <a:ext cx="2250086" cy="1181205"/>
          </a:xfrm>
          <a:prstGeom prst="rect">
            <a:avLst/>
          </a:prstGeom>
        </p:spPr>
      </p:pic>
      <p:sp>
        <p:nvSpPr>
          <p:cNvPr id="3" name="Rectangle 2"/>
          <p:cNvSpPr/>
          <p:nvPr/>
        </p:nvSpPr>
        <p:spPr>
          <a:xfrm>
            <a:off x="682388" y="1393355"/>
            <a:ext cx="10521199" cy="2308324"/>
          </a:xfrm>
          <a:prstGeom prst="rect">
            <a:avLst/>
          </a:prstGeom>
        </p:spPr>
        <p:txBody>
          <a:bodyPr wrap="square">
            <a:spAutoFit/>
          </a:bodyPr>
          <a:lstStyle/>
          <a:p>
            <a:r>
              <a:rPr lang="en-US" sz="2400" b="1" dirty="0">
                <a:solidFill>
                  <a:srgbClr val="000000"/>
                </a:solidFill>
              </a:rPr>
              <a:t>Adverse event </a:t>
            </a:r>
            <a:r>
              <a:rPr lang="en-US" sz="2000" dirty="0">
                <a:solidFill>
                  <a:srgbClr val="000000"/>
                </a:solidFill>
              </a:rPr>
              <a:t>rates vary between </a:t>
            </a:r>
            <a:r>
              <a:rPr lang="en-US" sz="2000" dirty="0" err="1">
                <a:solidFill>
                  <a:srgbClr val="000000"/>
                </a:solidFill>
              </a:rPr>
              <a:t>centres</a:t>
            </a:r>
            <a:r>
              <a:rPr lang="en-US" sz="2000" dirty="0">
                <a:solidFill>
                  <a:srgbClr val="000000"/>
                </a:solidFill>
              </a:rPr>
              <a:t> but </a:t>
            </a:r>
            <a:r>
              <a:rPr lang="en-US" sz="2000" dirty="0" smtClean="0">
                <a:solidFill>
                  <a:srgbClr val="000000"/>
                </a:solidFill>
              </a:rPr>
              <a:t>are reduced </a:t>
            </a:r>
            <a:r>
              <a:rPr lang="en-US" sz="2000" dirty="0">
                <a:solidFill>
                  <a:srgbClr val="000000"/>
                </a:solidFill>
              </a:rPr>
              <a:t>if the procedure is carried out in </a:t>
            </a:r>
            <a:r>
              <a:rPr lang="en-US" sz="2000" dirty="0" smtClean="0">
                <a:solidFill>
                  <a:srgbClr val="000000"/>
                </a:solidFill>
              </a:rPr>
              <a:t>specialist </a:t>
            </a:r>
            <a:r>
              <a:rPr lang="en-US" sz="2000" dirty="0" err="1" smtClean="0">
                <a:solidFill>
                  <a:srgbClr val="000000"/>
                </a:solidFill>
              </a:rPr>
              <a:t>centres</a:t>
            </a:r>
            <a:r>
              <a:rPr lang="en-US" sz="2000" dirty="0" smtClean="0">
                <a:solidFill>
                  <a:srgbClr val="000000"/>
                </a:solidFill>
              </a:rPr>
              <a:t>.</a:t>
            </a:r>
          </a:p>
          <a:p>
            <a:pPr marL="342900" indent="-342900">
              <a:buFont typeface="Wingdings" panose="05000000000000000000" pitchFamily="2" charset="2"/>
              <a:buChar char="Ø"/>
            </a:pPr>
            <a:r>
              <a:rPr lang="en-US" sz="2000" dirty="0" smtClean="0">
                <a:solidFill>
                  <a:srgbClr val="0000FF"/>
                </a:solidFill>
              </a:rPr>
              <a:t> </a:t>
            </a:r>
            <a:r>
              <a:rPr lang="en-US" sz="2000" dirty="0">
                <a:solidFill>
                  <a:srgbClr val="000000"/>
                </a:solidFill>
              </a:rPr>
              <a:t>Hardware-related adverse events that </a:t>
            </a:r>
            <a:r>
              <a:rPr lang="en-US" sz="2000" dirty="0" smtClean="0">
                <a:solidFill>
                  <a:srgbClr val="000000"/>
                </a:solidFill>
              </a:rPr>
              <a:t>may require </a:t>
            </a:r>
            <a:r>
              <a:rPr lang="en-US" sz="2000" dirty="0">
                <a:solidFill>
                  <a:srgbClr val="000000"/>
                </a:solidFill>
              </a:rPr>
              <a:t>additional surgical input include lead </a:t>
            </a:r>
            <a:r>
              <a:rPr lang="en-US" sz="2000" dirty="0" smtClean="0">
                <a:solidFill>
                  <a:srgbClr val="000000"/>
                </a:solidFill>
              </a:rPr>
              <a:t>migration (</a:t>
            </a:r>
            <a:r>
              <a:rPr lang="en-US" sz="2000" dirty="0">
                <a:solidFill>
                  <a:srgbClr val="000000"/>
                </a:solidFill>
              </a:rPr>
              <a:t>13%), lead fracture (4%) and erosion of an </a:t>
            </a:r>
            <a:r>
              <a:rPr lang="en-US" sz="2000" dirty="0" smtClean="0">
                <a:solidFill>
                  <a:srgbClr val="000000"/>
                </a:solidFill>
              </a:rPr>
              <a:t>electrode through </a:t>
            </a:r>
            <a:r>
              <a:rPr lang="en-US" sz="2000" dirty="0">
                <a:solidFill>
                  <a:srgbClr val="000000"/>
                </a:solidFill>
              </a:rPr>
              <a:t>the skin (4%). </a:t>
            </a:r>
            <a:endParaRPr lang="en-US" sz="2000" dirty="0" smtClean="0">
              <a:solidFill>
                <a:srgbClr val="000000"/>
              </a:solidFill>
            </a:endParaRPr>
          </a:p>
          <a:p>
            <a:pPr marL="342900" indent="-342900">
              <a:buFont typeface="Wingdings" panose="05000000000000000000" pitchFamily="2" charset="2"/>
              <a:buChar char="Ø"/>
            </a:pPr>
            <a:endParaRPr lang="en-US" sz="2000" dirty="0" smtClean="0">
              <a:solidFill>
                <a:srgbClr val="000000"/>
              </a:solidFill>
            </a:endParaRPr>
          </a:p>
          <a:p>
            <a:pPr marL="342900" indent="-342900">
              <a:buClr>
                <a:schemeClr val="accent1"/>
              </a:buClr>
              <a:buFont typeface="Wingdings" panose="05000000000000000000" pitchFamily="2" charset="2"/>
              <a:buChar char="Ø"/>
            </a:pPr>
            <a:r>
              <a:rPr lang="en-US" sz="2000" dirty="0" smtClean="0">
                <a:solidFill>
                  <a:srgbClr val="000000"/>
                </a:solidFill>
              </a:rPr>
              <a:t>Other commonly reported </a:t>
            </a:r>
            <a:r>
              <a:rPr lang="en-US" sz="2000" dirty="0">
                <a:solidFill>
                  <a:srgbClr val="000000"/>
                </a:solidFill>
              </a:rPr>
              <a:t>adverse events include pain over the </a:t>
            </a:r>
            <a:r>
              <a:rPr lang="en-US" sz="2000" dirty="0" smtClean="0">
                <a:solidFill>
                  <a:srgbClr val="000000"/>
                </a:solidFill>
              </a:rPr>
              <a:t>battery site </a:t>
            </a:r>
            <a:r>
              <a:rPr lang="en-US" sz="2000" dirty="0">
                <a:solidFill>
                  <a:srgbClr val="000000"/>
                </a:solidFill>
              </a:rPr>
              <a:t>(18%), infection (10%) and painful </a:t>
            </a:r>
            <a:r>
              <a:rPr lang="en-US" sz="2000" dirty="0" smtClean="0">
                <a:solidFill>
                  <a:srgbClr val="000000"/>
                </a:solidFill>
              </a:rPr>
              <a:t>stimulation (</a:t>
            </a:r>
            <a:r>
              <a:rPr lang="en-US" sz="2000" dirty="0">
                <a:solidFill>
                  <a:srgbClr val="000000"/>
                </a:solidFill>
              </a:rPr>
              <a:t>17%).</a:t>
            </a:r>
            <a:endParaRPr lang="en-US" sz="2000" dirty="0"/>
          </a:p>
        </p:txBody>
      </p:sp>
      <p:grpSp>
        <p:nvGrpSpPr>
          <p:cNvPr id="10" name="Group 4"/>
          <p:cNvGrpSpPr>
            <a:grpSpLocks noChangeAspect="1"/>
          </p:cNvGrpSpPr>
          <p:nvPr/>
        </p:nvGrpSpPr>
        <p:grpSpPr bwMode="auto">
          <a:xfrm>
            <a:off x="7478713" y="3735388"/>
            <a:ext cx="3009900" cy="2003425"/>
            <a:chOff x="4711" y="2353"/>
            <a:chExt cx="1896" cy="1262"/>
          </a:xfrm>
        </p:grpSpPr>
        <p:sp>
          <p:nvSpPr>
            <p:cNvPr id="11" name="AutoShape 3"/>
            <p:cNvSpPr>
              <a:spLocks noChangeAspect="1" noChangeArrowheads="1" noTextEdit="1"/>
            </p:cNvSpPr>
            <p:nvPr/>
          </p:nvSpPr>
          <p:spPr bwMode="auto">
            <a:xfrm>
              <a:off x="4711" y="2353"/>
              <a:ext cx="1896" cy="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5365"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11" y="2353"/>
              <a:ext cx="1890" cy="1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2" name="Picture 11"/>
          <p:cNvPicPr>
            <a:picLocks noChangeAspect="1"/>
          </p:cNvPicPr>
          <p:nvPr/>
        </p:nvPicPr>
        <p:blipFill>
          <a:blip r:embed="rId8"/>
          <a:stretch>
            <a:fillRect/>
          </a:stretch>
        </p:blipFill>
        <p:spPr>
          <a:xfrm>
            <a:off x="1777077" y="3999293"/>
            <a:ext cx="2816596" cy="1469263"/>
          </a:xfrm>
          <a:prstGeom prst="rect">
            <a:avLst/>
          </a:prstGeom>
        </p:spPr>
      </p:pic>
    </p:spTree>
    <p:extLst>
      <p:ext uri="{BB962C8B-B14F-4D97-AF65-F5344CB8AC3E}">
        <p14:creationId xmlns:p14="http://schemas.microsoft.com/office/powerpoint/2010/main" val="318588981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912735" y="6093547"/>
            <a:ext cx="2065582" cy="507159"/>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733" y="5913092"/>
            <a:ext cx="2049452" cy="81978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92487" y="6026171"/>
            <a:ext cx="660643" cy="593621"/>
          </a:xfrm>
          <a:prstGeom prst="rect">
            <a:avLst/>
          </a:prstGeom>
        </p:spPr>
      </p:pic>
      <p:pic>
        <p:nvPicPr>
          <p:cNvPr id="8" name="Picture 7"/>
          <p:cNvPicPr>
            <a:picLocks noChangeAspect="1"/>
          </p:cNvPicPr>
          <p:nvPr/>
        </p:nvPicPr>
        <p:blipFill>
          <a:blip r:embed="rId5"/>
          <a:stretch>
            <a:fillRect/>
          </a:stretch>
        </p:blipFill>
        <p:spPr>
          <a:xfrm>
            <a:off x="10488224" y="5913092"/>
            <a:ext cx="715363" cy="832422"/>
          </a:xfrm>
          <a:prstGeom prst="rect">
            <a:avLst/>
          </a:prstGeom>
        </p:spPr>
      </p:pic>
      <p:pic>
        <p:nvPicPr>
          <p:cNvPr id="9" name="Picture 8"/>
          <p:cNvPicPr>
            <a:picLocks noChangeAspect="1"/>
          </p:cNvPicPr>
          <p:nvPr/>
        </p:nvPicPr>
        <p:blipFill>
          <a:blip r:embed="rId6"/>
          <a:stretch>
            <a:fillRect/>
          </a:stretch>
        </p:blipFill>
        <p:spPr>
          <a:xfrm>
            <a:off x="9944101" y="195983"/>
            <a:ext cx="2250086" cy="1181205"/>
          </a:xfrm>
          <a:prstGeom prst="rect">
            <a:avLst/>
          </a:prstGeom>
        </p:spPr>
      </p:pic>
      <p:sp>
        <p:nvSpPr>
          <p:cNvPr id="3" name="Rectangle 2"/>
          <p:cNvSpPr/>
          <p:nvPr/>
        </p:nvSpPr>
        <p:spPr>
          <a:xfrm>
            <a:off x="641445" y="786585"/>
            <a:ext cx="10562142" cy="2308324"/>
          </a:xfrm>
          <a:prstGeom prst="rect">
            <a:avLst/>
          </a:prstGeom>
        </p:spPr>
        <p:txBody>
          <a:bodyPr wrap="square">
            <a:spAutoFit/>
          </a:bodyPr>
          <a:lstStyle/>
          <a:p>
            <a:r>
              <a:rPr lang="en-US" sz="2400" b="1" dirty="0"/>
              <a:t>Proposed mechanism of action</a:t>
            </a:r>
          </a:p>
          <a:p>
            <a:pPr marL="342900" indent="-342900">
              <a:buClr>
                <a:srgbClr val="0070C0"/>
              </a:buClr>
              <a:buFont typeface="Wingdings" panose="05000000000000000000" pitchFamily="2" charset="2"/>
              <a:buChar char="Ø"/>
            </a:pPr>
            <a:endParaRPr lang="en-US" sz="2000" dirty="0" smtClean="0"/>
          </a:p>
          <a:p>
            <a:pPr marL="342900" indent="-342900">
              <a:buClr>
                <a:srgbClr val="0070C0"/>
              </a:buClr>
              <a:buFont typeface="Wingdings" panose="05000000000000000000" pitchFamily="2" charset="2"/>
              <a:buChar char="Ø"/>
            </a:pPr>
            <a:r>
              <a:rPr lang="en-US" sz="2000" dirty="0" smtClean="0"/>
              <a:t>The </a:t>
            </a:r>
            <a:r>
              <a:rPr lang="en-US" sz="2000" dirty="0"/>
              <a:t>exact </a:t>
            </a:r>
            <a:r>
              <a:rPr lang="en-US" sz="2000" dirty="0" smtClean="0"/>
              <a:t>mechanism of </a:t>
            </a:r>
            <a:r>
              <a:rPr lang="en-US" sz="2000" dirty="0"/>
              <a:t>action of occipital nerve stimulation is unclear</a:t>
            </a:r>
            <a:r>
              <a:rPr lang="en-US" sz="2000" dirty="0" smtClean="0"/>
              <a:t>, and </a:t>
            </a:r>
            <a:r>
              <a:rPr lang="en-US" sz="2000" dirty="0"/>
              <a:t>it is likely to act via a non-specific </a:t>
            </a:r>
            <a:r>
              <a:rPr lang="en-US" sz="2000" dirty="0" smtClean="0"/>
              <a:t>modulatory effect </a:t>
            </a:r>
            <a:r>
              <a:rPr lang="en-US" sz="2000" dirty="0"/>
              <a:t>on pain-control systems. </a:t>
            </a:r>
            <a:endParaRPr lang="en-US" sz="2000" dirty="0" smtClean="0"/>
          </a:p>
          <a:p>
            <a:pPr marL="342900" indent="-342900">
              <a:buClr>
                <a:srgbClr val="0070C0"/>
              </a:buClr>
              <a:buFont typeface="Wingdings" panose="05000000000000000000" pitchFamily="2" charset="2"/>
              <a:buChar char="Ø"/>
            </a:pPr>
            <a:endParaRPr lang="en-US" sz="2000" dirty="0" smtClean="0"/>
          </a:p>
          <a:p>
            <a:pPr marL="342900" indent="-342900">
              <a:buClr>
                <a:srgbClr val="0070C0"/>
              </a:buClr>
              <a:buFont typeface="Wingdings" panose="05000000000000000000" pitchFamily="2" charset="2"/>
              <a:buChar char="Ø"/>
            </a:pPr>
            <a:r>
              <a:rPr lang="en-US" sz="2000" dirty="0" smtClean="0"/>
              <a:t>The </a:t>
            </a:r>
            <a:r>
              <a:rPr lang="en-US" sz="2000" dirty="0"/>
              <a:t>findings support </a:t>
            </a:r>
            <a:r>
              <a:rPr lang="en-US" sz="2000" dirty="0" smtClean="0"/>
              <a:t>the hypothesis </a:t>
            </a:r>
            <a:r>
              <a:rPr lang="en-US" sz="2000" dirty="0"/>
              <a:t>that occipital nerve stimulation </a:t>
            </a:r>
            <a:r>
              <a:rPr lang="en-US" sz="2000" dirty="0" smtClean="0"/>
              <a:t>activates descending </a:t>
            </a:r>
            <a:r>
              <a:rPr lang="en-US" sz="2000" dirty="0"/>
              <a:t>pain-control systems and restores </a:t>
            </a:r>
            <a:r>
              <a:rPr lang="en-US" sz="2000" dirty="0" smtClean="0"/>
              <a:t>equilibrium in </a:t>
            </a:r>
            <a:r>
              <a:rPr lang="en-US" sz="2000" dirty="0" err="1"/>
              <a:t>antinociceptive</a:t>
            </a:r>
            <a:r>
              <a:rPr lang="en-US" sz="2000" dirty="0"/>
              <a:t> pathways.</a:t>
            </a:r>
          </a:p>
        </p:txBody>
      </p:sp>
    </p:spTree>
    <p:extLst>
      <p:ext uri="{BB962C8B-B14F-4D97-AF65-F5344CB8AC3E}">
        <p14:creationId xmlns:p14="http://schemas.microsoft.com/office/powerpoint/2010/main" val="350988256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912735" y="6093547"/>
            <a:ext cx="2065582" cy="507159"/>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733" y="5913092"/>
            <a:ext cx="2049452" cy="81978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92487" y="6026171"/>
            <a:ext cx="660643" cy="593621"/>
          </a:xfrm>
          <a:prstGeom prst="rect">
            <a:avLst/>
          </a:prstGeom>
        </p:spPr>
      </p:pic>
      <p:pic>
        <p:nvPicPr>
          <p:cNvPr id="8" name="Picture 7"/>
          <p:cNvPicPr>
            <a:picLocks noChangeAspect="1"/>
          </p:cNvPicPr>
          <p:nvPr/>
        </p:nvPicPr>
        <p:blipFill>
          <a:blip r:embed="rId5"/>
          <a:stretch>
            <a:fillRect/>
          </a:stretch>
        </p:blipFill>
        <p:spPr>
          <a:xfrm>
            <a:off x="10488224" y="5913092"/>
            <a:ext cx="715363" cy="832422"/>
          </a:xfrm>
          <a:prstGeom prst="rect">
            <a:avLst/>
          </a:prstGeom>
        </p:spPr>
      </p:pic>
      <p:pic>
        <p:nvPicPr>
          <p:cNvPr id="9" name="Picture 8"/>
          <p:cNvPicPr>
            <a:picLocks noChangeAspect="1"/>
          </p:cNvPicPr>
          <p:nvPr/>
        </p:nvPicPr>
        <p:blipFill>
          <a:blip r:embed="rId6"/>
          <a:stretch>
            <a:fillRect/>
          </a:stretch>
        </p:blipFill>
        <p:spPr>
          <a:xfrm>
            <a:off x="9944101" y="195983"/>
            <a:ext cx="2250086" cy="1181205"/>
          </a:xfrm>
          <a:prstGeom prst="rect">
            <a:avLst/>
          </a:prstGeom>
        </p:spPr>
      </p:pic>
      <p:sp>
        <p:nvSpPr>
          <p:cNvPr id="3" name="Rectangle 2"/>
          <p:cNvSpPr/>
          <p:nvPr/>
        </p:nvSpPr>
        <p:spPr>
          <a:xfrm>
            <a:off x="532263" y="786585"/>
            <a:ext cx="10671324" cy="2769989"/>
          </a:xfrm>
          <a:prstGeom prst="rect">
            <a:avLst/>
          </a:prstGeom>
        </p:spPr>
        <p:txBody>
          <a:bodyPr wrap="square">
            <a:spAutoFit/>
          </a:bodyPr>
          <a:lstStyle/>
          <a:p>
            <a:r>
              <a:rPr lang="en-US" sz="2800" b="1" dirty="0">
                <a:solidFill>
                  <a:schemeClr val="accent1">
                    <a:lumMod val="75000"/>
                  </a:schemeClr>
                </a:solidFill>
              </a:rPr>
              <a:t>SPG stimulation and the </a:t>
            </a:r>
            <a:r>
              <a:rPr lang="en-US" sz="2800" b="1" dirty="0" err="1">
                <a:solidFill>
                  <a:schemeClr val="accent1">
                    <a:lumMod val="75000"/>
                  </a:schemeClr>
                </a:solidFill>
              </a:rPr>
              <a:t>Pulsante</a:t>
            </a:r>
            <a:r>
              <a:rPr lang="en-US" sz="2800" b="1" dirty="0">
                <a:solidFill>
                  <a:schemeClr val="accent1">
                    <a:lumMod val="75000"/>
                  </a:schemeClr>
                </a:solidFill>
              </a:rPr>
              <a:t> SPG </a:t>
            </a:r>
            <a:r>
              <a:rPr lang="en-US" sz="2800" b="1" dirty="0" err="1" smtClean="0">
                <a:solidFill>
                  <a:schemeClr val="accent1">
                    <a:lumMod val="75000"/>
                  </a:schemeClr>
                </a:solidFill>
              </a:rPr>
              <a:t>microstimulator</a:t>
            </a:r>
            <a:endParaRPr lang="en-US" sz="2800" b="1" dirty="0" smtClean="0">
              <a:solidFill>
                <a:schemeClr val="accent1">
                  <a:lumMod val="75000"/>
                </a:schemeClr>
              </a:solidFill>
            </a:endParaRPr>
          </a:p>
          <a:p>
            <a:endParaRPr lang="en-US" sz="2800" b="1" dirty="0">
              <a:solidFill>
                <a:schemeClr val="accent1">
                  <a:lumMod val="75000"/>
                </a:schemeClr>
              </a:solidFill>
            </a:endParaRPr>
          </a:p>
          <a:p>
            <a:pPr marL="342900" indent="-342900">
              <a:buClr>
                <a:schemeClr val="accent1"/>
              </a:buClr>
              <a:buFont typeface="Wingdings" panose="05000000000000000000" pitchFamily="2" charset="2"/>
              <a:buChar char="Ø"/>
            </a:pPr>
            <a:r>
              <a:rPr lang="en-US" sz="2000" dirty="0"/>
              <a:t>The SPG is an </a:t>
            </a:r>
            <a:r>
              <a:rPr lang="en-US" sz="2000" dirty="0" err="1"/>
              <a:t>extracranial</a:t>
            </a:r>
            <a:r>
              <a:rPr lang="en-US" sz="2000" dirty="0"/>
              <a:t> structure lying in the </a:t>
            </a:r>
            <a:r>
              <a:rPr lang="en-US" sz="2000" dirty="0" err="1" smtClean="0"/>
              <a:t>pterygopalatine</a:t>
            </a:r>
            <a:r>
              <a:rPr lang="en-US" sz="2000" dirty="0" smtClean="0"/>
              <a:t> fossa </a:t>
            </a:r>
            <a:r>
              <a:rPr lang="en-US" sz="2000" dirty="0"/>
              <a:t>containing sympathetic and </a:t>
            </a:r>
            <a:r>
              <a:rPr lang="en-US" sz="2000" dirty="0" smtClean="0"/>
              <a:t>parasympathetic </a:t>
            </a:r>
            <a:r>
              <a:rPr lang="en-US" sz="2000" dirty="0" err="1" smtClean="0"/>
              <a:t>neurones</a:t>
            </a:r>
            <a:r>
              <a:rPr lang="en-US" sz="2000" dirty="0" smtClean="0"/>
              <a:t>.</a:t>
            </a:r>
            <a:r>
              <a:rPr lang="en-US" altLang="en-US" sz="2000" b="1" dirty="0">
                <a:solidFill>
                  <a:srgbClr val="0000FF"/>
                </a:solidFill>
              </a:rPr>
              <a:t> </a:t>
            </a:r>
            <a:r>
              <a:rPr lang="en-US" altLang="en-US" dirty="0"/>
              <a:t>SPG Innervations: Sympathetic postganglionic pathways pass through the SPG without synapsing</a:t>
            </a:r>
            <a:r>
              <a:rPr lang="en-US" altLang="en-US" dirty="0" smtClean="0"/>
              <a:t>; </a:t>
            </a:r>
            <a:r>
              <a:rPr lang="en-US" altLang="en-US" dirty="0" err="1" smtClean="0"/>
              <a:t>Parasympathetics</a:t>
            </a:r>
            <a:r>
              <a:rPr lang="en-US" altLang="en-US" dirty="0" smtClean="0"/>
              <a:t> </a:t>
            </a:r>
            <a:r>
              <a:rPr lang="en-US" altLang="en-US" dirty="0"/>
              <a:t>synapse in </a:t>
            </a:r>
            <a:r>
              <a:rPr lang="en-US" altLang="en-US" dirty="0" smtClean="0"/>
              <a:t>SPG .</a:t>
            </a:r>
            <a:endParaRPr lang="en-US" altLang="en-US" dirty="0"/>
          </a:p>
          <a:p>
            <a:pPr marL="342900" indent="-342900">
              <a:buClr>
                <a:schemeClr val="accent1"/>
              </a:buClr>
              <a:buFont typeface="Wingdings" panose="05000000000000000000" pitchFamily="2" charset="2"/>
              <a:buChar char="Ø"/>
            </a:pPr>
            <a:endParaRPr lang="en-US" sz="2000" dirty="0" smtClean="0"/>
          </a:p>
          <a:p>
            <a:pPr marL="342900" indent="-342900">
              <a:buClr>
                <a:schemeClr val="accent1"/>
              </a:buClr>
              <a:buFont typeface="Wingdings" panose="05000000000000000000" pitchFamily="2" charset="2"/>
              <a:buChar char="Ø"/>
            </a:pPr>
            <a:endParaRPr lang="en-US" sz="2000" dirty="0" smtClean="0"/>
          </a:p>
          <a:p>
            <a:pPr marL="342900" indent="-342900">
              <a:buClr>
                <a:schemeClr val="accent1"/>
              </a:buClr>
              <a:buFont typeface="Wingdings" panose="05000000000000000000" pitchFamily="2" charset="2"/>
              <a:buChar char="Ø"/>
            </a:pPr>
            <a:endParaRPr lang="en-US" sz="2000" dirty="0"/>
          </a:p>
        </p:txBody>
      </p:sp>
      <p:pic>
        <p:nvPicPr>
          <p:cNvPr id="7" name="Picture 6"/>
          <p:cNvPicPr>
            <a:picLocks noChangeAspect="1"/>
          </p:cNvPicPr>
          <p:nvPr/>
        </p:nvPicPr>
        <p:blipFill>
          <a:blip r:embed="rId7"/>
          <a:stretch>
            <a:fillRect/>
          </a:stretch>
        </p:blipFill>
        <p:spPr>
          <a:xfrm>
            <a:off x="7296191" y="3606163"/>
            <a:ext cx="3103133" cy="2487384"/>
          </a:xfrm>
          <a:prstGeom prst="rect">
            <a:avLst/>
          </a:prstGeom>
        </p:spPr>
      </p:pic>
    </p:spTree>
    <p:extLst>
      <p:ext uri="{BB962C8B-B14F-4D97-AF65-F5344CB8AC3E}">
        <p14:creationId xmlns:p14="http://schemas.microsoft.com/office/powerpoint/2010/main" val="276709818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305" y="195983"/>
            <a:ext cx="10515600" cy="1405721"/>
          </a:xfrm>
        </p:spPr>
        <p:txBody>
          <a:bodyPr>
            <a:normAutofit/>
          </a:bodyPr>
          <a:lstStyle/>
          <a:p>
            <a:r>
              <a:rPr lang="en-US" sz="3600" b="1" dirty="0" smtClean="0"/>
              <a:t/>
            </a:r>
            <a:br>
              <a:rPr lang="en-US" sz="3600" b="1" dirty="0" smtClean="0"/>
            </a:br>
            <a:endParaRPr lang="en-US" sz="360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912735" y="6093547"/>
            <a:ext cx="2065582" cy="507159"/>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733" y="5913092"/>
            <a:ext cx="2049452" cy="81978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92487" y="6026171"/>
            <a:ext cx="660643" cy="593621"/>
          </a:xfrm>
          <a:prstGeom prst="rect">
            <a:avLst/>
          </a:prstGeom>
        </p:spPr>
      </p:pic>
      <p:pic>
        <p:nvPicPr>
          <p:cNvPr id="8" name="Picture 7"/>
          <p:cNvPicPr>
            <a:picLocks noChangeAspect="1"/>
          </p:cNvPicPr>
          <p:nvPr/>
        </p:nvPicPr>
        <p:blipFill>
          <a:blip r:embed="rId5"/>
          <a:stretch>
            <a:fillRect/>
          </a:stretch>
        </p:blipFill>
        <p:spPr>
          <a:xfrm>
            <a:off x="10488224" y="5913092"/>
            <a:ext cx="715363" cy="832422"/>
          </a:xfrm>
          <a:prstGeom prst="rect">
            <a:avLst/>
          </a:prstGeom>
        </p:spPr>
      </p:pic>
      <p:pic>
        <p:nvPicPr>
          <p:cNvPr id="9" name="Picture 8"/>
          <p:cNvPicPr>
            <a:picLocks noChangeAspect="1"/>
          </p:cNvPicPr>
          <p:nvPr/>
        </p:nvPicPr>
        <p:blipFill>
          <a:blip r:embed="rId6"/>
          <a:stretch>
            <a:fillRect/>
          </a:stretch>
        </p:blipFill>
        <p:spPr>
          <a:xfrm>
            <a:off x="9944101" y="195983"/>
            <a:ext cx="2250086" cy="1181205"/>
          </a:xfrm>
          <a:prstGeom prst="rect">
            <a:avLst/>
          </a:prstGeom>
        </p:spPr>
      </p:pic>
      <p:sp>
        <p:nvSpPr>
          <p:cNvPr id="3" name="Rectangle 2"/>
          <p:cNvSpPr/>
          <p:nvPr/>
        </p:nvSpPr>
        <p:spPr>
          <a:xfrm>
            <a:off x="573206" y="999677"/>
            <a:ext cx="10630381" cy="3231654"/>
          </a:xfrm>
          <a:prstGeom prst="rect">
            <a:avLst/>
          </a:prstGeom>
        </p:spPr>
        <p:txBody>
          <a:bodyPr wrap="square">
            <a:spAutoFit/>
          </a:bodyPr>
          <a:lstStyle/>
          <a:p>
            <a:r>
              <a:rPr lang="en-US" sz="2400" b="1" dirty="0">
                <a:solidFill>
                  <a:srgbClr val="000000"/>
                </a:solidFill>
              </a:rPr>
              <a:t>Possible uses of SPG stimulation</a:t>
            </a:r>
          </a:p>
          <a:p>
            <a:pPr marL="342900" indent="-342900">
              <a:buClr>
                <a:schemeClr val="accent1"/>
              </a:buClr>
              <a:buFont typeface="Wingdings" panose="05000000000000000000" pitchFamily="2" charset="2"/>
              <a:buChar char="Ø"/>
            </a:pPr>
            <a:r>
              <a:rPr lang="en-US" sz="2000" dirty="0" smtClean="0">
                <a:solidFill>
                  <a:srgbClr val="000000"/>
                </a:solidFill>
              </a:rPr>
              <a:t>The procedure could be considered as an acute, and possibly a preventative , treatment </a:t>
            </a:r>
            <a:r>
              <a:rPr lang="en-US" sz="2000" dirty="0">
                <a:solidFill>
                  <a:srgbClr val="000000"/>
                </a:solidFill>
              </a:rPr>
              <a:t>for those with medically </a:t>
            </a:r>
            <a:r>
              <a:rPr lang="en-US" sz="2000" dirty="0" smtClean="0">
                <a:solidFill>
                  <a:srgbClr val="000000"/>
                </a:solidFill>
              </a:rPr>
              <a:t>refractory chronic </a:t>
            </a:r>
            <a:r>
              <a:rPr lang="en-US" sz="2000" dirty="0">
                <a:solidFill>
                  <a:srgbClr val="000000"/>
                </a:solidFill>
              </a:rPr>
              <a:t>cluster headache who have failed all </a:t>
            </a:r>
            <a:r>
              <a:rPr lang="en-US" sz="2000" dirty="0" smtClean="0">
                <a:solidFill>
                  <a:srgbClr val="000000"/>
                </a:solidFill>
              </a:rPr>
              <a:t>available medical </a:t>
            </a:r>
            <a:r>
              <a:rPr lang="en-US" sz="2000" dirty="0">
                <a:solidFill>
                  <a:srgbClr val="000000"/>
                </a:solidFill>
              </a:rPr>
              <a:t>treatments. </a:t>
            </a:r>
          </a:p>
          <a:p>
            <a:pPr marL="342900" indent="-342900">
              <a:buClr>
                <a:schemeClr val="accent1"/>
              </a:buClr>
              <a:buFont typeface="Wingdings" panose="05000000000000000000" pitchFamily="2" charset="2"/>
              <a:buChar char="Ø"/>
            </a:pPr>
            <a:endParaRPr lang="en-US" sz="2000" dirty="0" smtClean="0">
              <a:solidFill>
                <a:srgbClr val="000000"/>
              </a:solidFill>
            </a:endParaRPr>
          </a:p>
          <a:p>
            <a:pPr marL="342900" indent="-342900">
              <a:buClr>
                <a:schemeClr val="accent1"/>
              </a:buClr>
              <a:buFont typeface="Wingdings" panose="05000000000000000000" pitchFamily="2" charset="2"/>
              <a:buChar char="Ø"/>
            </a:pPr>
            <a:r>
              <a:rPr lang="en-US" sz="2000" dirty="0" smtClean="0">
                <a:solidFill>
                  <a:srgbClr val="000000"/>
                </a:solidFill>
              </a:rPr>
              <a:t>At </a:t>
            </a:r>
            <a:r>
              <a:rPr lang="en-US" sz="2000" dirty="0">
                <a:solidFill>
                  <a:srgbClr val="000000"/>
                </a:solidFill>
              </a:rPr>
              <a:t>present, recommendations </a:t>
            </a:r>
            <a:r>
              <a:rPr lang="en-US" sz="2000" dirty="0" smtClean="0">
                <a:solidFill>
                  <a:srgbClr val="000000"/>
                </a:solidFill>
              </a:rPr>
              <a:t>are that </a:t>
            </a:r>
            <a:r>
              <a:rPr lang="en-US" sz="2000" dirty="0">
                <a:solidFill>
                  <a:srgbClr val="000000"/>
                </a:solidFill>
              </a:rPr>
              <a:t>only those with strictly unilateral cluster </a:t>
            </a:r>
            <a:r>
              <a:rPr lang="en-US" sz="2000" dirty="0" smtClean="0">
                <a:solidFill>
                  <a:srgbClr val="000000"/>
                </a:solidFill>
              </a:rPr>
              <a:t>attacks should </a:t>
            </a:r>
            <a:r>
              <a:rPr lang="en-US" sz="2000" dirty="0">
                <a:solidFill>
                  <a:srgbClr val="000000"/>
                </a:solidFill>
              </a:rPr>
              <a:t>be implanted. </a:t>
            </a:r>
            <a:endParaRPr lang="en-US" sz="2000" dirty="0" smtClean="0">
              <a:solidFill>
                <a:srgbClr val="000000"/>
              </a:solidFill>
            </a:endParaRPr>
          </a:p>
          <a:p>
            <a:endParaRPr lang="en-US" sz="2000" dirty="0" smtClean="0">
              <a:solidFill>
                <a:srgbClr val="000000"/>
              </a:solidFill>
            </a:endParaRPr>
          </a:p>
          <a:p>
            <a:r>
              <a:rPr lang="en-US" sz="2000" dirty="0" smtClean="0">
                <a:solidFill>
                  <a:srgbClr val="000000"/>
                </a:solidFill>
              </a:rPr>
              <a:t>NOTE : The </a:t>
            </a:r>
            <a:r>
              <a:rPr lang="en-US" sz="2000" dirty="0">
                <a:solidFill>
                  <a:srgbClr val="000000"/>
                </a:solidFill>
              </a:rPr>
              <a:t>device may be </a:t>
            </a:r>
            <a:r>
              <a:rPr lang="en-US" sz="2000" dirty="0" smtClean="0">
                <a:solidFill>
                  <a:srgbClr val="000000"/>
                </a:solidFill>
              </a:rPr>
              <a:t>particularly useful </a:t>
            </a:r>
            <a:r>
              <a:rPr lang="en-US" sz="2000" dirty="0">
                <a:solidFill>
                  <a:srgbClr val="000000"/>
                </a:solidFill>
              </a:rPr>
              <a:t>in those patients who have not responded to </a:t>
            </a:r>
            <a:r>
              <a:rPr lang="en-US" sz="2000" dirty="0" smtClean="0">
                <a:solidFill>
                  <a:srgbClr val="000000"/>
                </a:solidFill>
              </a:rPr>
              <a:t>or who </a:t>
            </a:r>
            <a:r>
              <a:rPr lang="en-US" sz="2000" dirty="0">
                <a:solidFill>
                  <a:srgbClr val="000000"/>
                </a:solidFill>
              </a:rPr>
              <a:t>have contraindications to </a:t>
            </a:r>
            <a:r>
              <a:rPr lang="en-US" sz="2000" dirty="0" err="1">
                <a:solidFill>
                  <a:srgbClr val="000000"/>
                </a:solidFill>
              </a:rPr>
              <a:t>triptans</a:t>
            </a:r>
            <a:r>
              <a:rPr lang="en-US" sz="2000" dirty="0">
                <a:solidFill>
                  <a:srgbClr val="000000"/>
                </a:solidFill>
              </a:rPr>
              <a:t> and those </a:t>
            </a:r>
            <a:r>
              <a:rPr lang="en-US" sz="2000" dirty="0" smtClean="0">
                <a:solidFill>
                  <a:srgbClr val="000000"/>
                </a:solidFill>
              </a:rPr>
              <a:t>who have </a:t>
            </a:r>
            <a:r>
              <a:rPr lang="en-US" sz="2000" dirty="0">
                <a:solidFill>
                  <a:srgbClr val="000000"/>
                </a:solidFill>
              </a:rPr>
              <a:t>a high number of daily attacks.</a:t>
            </a:r>
            <a:endParaRPr lang="en-US" sz="2000" dirty="0"/>
          </a:p>
        </p:txBody>
      </p:sp>
    </p:spTree>
    <p:extLst>
      <p:ext uri="{BB962C8B-B14F-4D97-AF65-F5344CB8AC3E}">
        <p14:creationId xmlns:p14="http://schemas.microsoft.com/office/powerpoint/2010/main" val="29655660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0302" y="1021874"/>
            <a:ext cx="10028888" cy="4344974"/>
          </a:xfrm>
          <a:ln>
            <a:noFill/>
          </a:ln>
        </p:spPr>
        <p:style>
          <a:lnRef idx="2">
            <a:schemeClr val="accent1"/>
          </a:lnRef>
          <a:fillRef idx="1">
            <a:schemeClr val="lt1"/>
          </a:fillRef>
          <a:effectRef idx="0">
            <a:schemeClr val="accent1"/>
          </a:effectRef>
          <a:fontRef idx="minor">
            <a:schemeClr val="dk1"/>
          </a:fontRef>
        </p:style>
        <p:txBody>
          <a:bodyPr>
            <a:noAutofit/>
          </a:bodyPr>
          <a:lstStyle/>
          <a:p>
            <a:r>
              <a:rPr lang="en-US" sz="2400" b="1" dirty="0" smtClean="0"/>
              <a:t>Introduction:</a:t>
            </a:r>
            <a:r>
              <a:rPr lang="en-US" sz="2000" b="1" dirty="0" smtClean="0"/>
              <a:t/>
            </a:r>
            <a:br>
              <a:rPr lang="en-US" sz="2000" b="1" dirty="0" smtClean="0"/>
            </a:br>
            <a:r>
              <a:rPr lang="en-US" sz="2000" b="1" dirty="0"/>
              <a:t/>
            </a:r>
            <a:br>
              <a:rPr lang="en-US" sz="2000" b="1" dirty="0"/>
            </a:br>
            <a:r>
              <a:rPr lang="en-US" sz="1800" dirty="0"/>
              <a:t>Of alternative treatments, </a:t>
            </a:r>
            <a:r>
              <a:rPr lang="en-US" sz="1800" dirty="0" err="1"/>
              <a:t>neurostimulation</a:t>
            </a:r>
            <a:r>
              <a:rPr lang="en-US" sz="1800" dirty="0"/>
              <a:t> is not </a:t>
            </a:r>
            <a:r>
              <a:rPr lang="en-US" sz="1800" dirty="0" smtClean="0"/>
              <a:t>a novel </a:t>
            </a:r>
            <a:r>
              <a:rPr lang="en-US" sz="1800" dirty="0"/>
              <a:t>approach. In the 1st century, Emperor Claudius’</a:t>
            </a:r>
            <a:br>
              <a:rPr lang="en-US" sz="1800" dirty="0"/>
            </a:br>
            <a:r>
              <a:rPr lang="en-US" sz="1800" dirty="0"/>
              <a:t>doctor, </a:t>
            </a:r>
            <a:r>
              <a:rPr lang="en-US" sz="1800" dirty="0" err="1"/>
              <a:t>Scribonius</a:t>
            </a:r>
            <a:r>
              <a:rPr lang="en-US" sz="1800" dirty="0"/>
              <a:t> </a:t>
            </a:r>
            <a:r>
              <a:rPr lang="en-US" sz="1800" dirty="0" err="1"/>
              <a:t>Largus</a:t>
            </a:r>
            <a:r>
              <a:rPr lang="en-US" sz="1800" dirty="0"/>
              <a:t>, recommended application of </a:t>
            </a:r>
            <a:r>
              <a:rPr lang="en-US" sz="1800" dirty="0" smtClean="0"/>
              <a:t>a live </a:t>
            </a:r>
            <a:r>
              <a:rPr lang="en-US" sz="1800" dirty="0"/>
              <a:t>electric </a:t>
            </a:r>
            <a:r>
              <a:rPr lang="en-US" sz="1800" dirty="0" smtClean="0"/>
              <a:t>fish </a:t>
            </a:r>
            <a:r>
              <a:rPr lang="en-US" sz="1800" dirty="0"/>
              <a:t>(</a:t>
            </a:r>
            <a:r>
              <a:rPr lang="en-US" sz="1800" i="1" dirty="0"/>
              <a:t>Torpedo </a:t>
            </a:r>
            <a:r>
              <a:rPr lang="en-US" sz="1800" i="1" dirty="0" err="1"/>
              <a:t>marmorata</a:t>
            </a:r>
            <a:r>
              <a:rPr lang="en-US" sz="1800" dirty="0"/>
              <a:t>) on the site of </a:t>
            </a:r>
            <a:r>
              <a:rPr lang="en-US" sz="1800" dirty="0" smtClean="0"/>
              <a:t>head pain.</a:t>
            </a:r>
            <a:br>
              <a:rPr lang="en-US" sz="1800" dirty="0" smtClean="0"/>
            </a:br>
            <a:r>
              <a:rPr lang="en-US" sz="1800" dirty="0" smtClean="0"/>
              <a:t/>
            </a:r>
            <a:br>
              <a:rPr lang="en-US" sz="1800" dirty="0" smtClean="0"/>
            </a:br>
            <a:r>
              <a:rPr lang="en-US" sz="1800" dirty="0" smtClean="0"/>
              <a:t>From </a:t>
            </a:r>
            <a:r>
              <a:rPr lang="en-US" sz="1800" dirty="0"/>
              <a:t>an abortive </a:t>
            </a:r>
            <a:r>
              <a:rPr lang="en-US" sz="1800" dirty="0" err="1" smtClean="0"/>
              <a:t>standpoint,there</a:t>
            </a:r>
            <a:r>
              <a:rPr lang="en-US" sz="1800" dirty="0" smtClean="0"/>
              <a:t> </a:t>
            </a:r>
            <a:r>
              <a:rPr lang="en-US" sz="1800" dirty="0"/>
              <a:t>are several reasons including that existing </a:t>
            </a:r>
            <a:r>
              <a:rPr lang="en-US" sz="1800" dirty="0" smtClean="0"/>
              <a:t>acute medications </a:t>
            </a:r>
            <a:r>
              <a:rPr lang="en-US" sz="1800" dirty="0"/>
              <a:t>might not be effective or tolerated, or </a:t>
            </a:r>
            <a:r>
              <a:rPr lang="en-US" sz="1800" dirty="0" smtClean="0"/>
              <a:t>are contraindicated </a:t>
            </a:r>
            <a:r>
              <a:rPr lang="en-US" sz="1800" dirty="0"/>
              <a:t>due to medical comorbidities</a:t>
            </a:r>
            <a:r>
              <a:rPr lang="en-US" sz="1800" dirty="0" smtClean="0"/>
              <a:t>.</a:t>
            </a:r>
            <a:r>
              <a:rPr lang="en-US" sz="1800" dirty="0"/>
              <a:t> </a:t>
            </a:r>
            <a:r>
              <a:rPr lang="en-US" sz="1800" dirty="0" smtClean="0"/>
              <a:t/>
            </a:r>
            <a:br>
              <a:rPr lang="en-US" sz="1800" dirty="0" smtClean="0"/>
            </a:br>
            <a:r>
              <a:rPr lang="en-US" sz="1800" dirty="0" smtClean="0"/>
              <a:t>Neurostimulation </a:t>
            </a:r>
            <a:r>
              <a:rPr lang="en-US" sz="1800" dirty="0"/>
              <a:t>therapies with </a:t>
            </a:r>
            <a:r>
              <a:rPr lang="en-US" sz="1800" dirty="0" smtClean="0"/>
              <a:t>peripheral or </a:t>
            </a:r>
            <a:r>
              <a:rPr lang="en-US" sz="1800" dirty="0"/>
              <a:t>central targets may help </a:t>
            </a:r>
            <a:r>
              <a:rPr lang="en-US" sz="1800" dirty="0" smtClean="0"/>
              <a:t>these patients</a:t>
            </a:r>
            <a:r>
              <a:rPr lang="en-US" sz="1800" dirty="0"/>
              <a:t>.</a:t>
            </a:r>
            <a:r>
              <a:rPr lang="en-US" sz="1800" dirty="0" smtClean="0"/>
              <a:t/>
            </a:r>
            <a:br>
              <a:rPr lang="en-US" sz="1800" dirty="0" smtClean="0"/>
            </a:br>
            <a:r>
              <a:rPr lang="en-US" sz="1800" dirty="0" smtClean="0"/>
              <a:t/>
            </a:r>
            <a:br>
              <a:rPr lang="en-US" sz="1800" dirty="0" smtClean="0"/>
            </a:br>
            <a:endParaRPr lang="en-US" sz="200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912735" y="6093547"/>
            <a:ext cx="2065582" cy="507159"/>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733" y="5913092"/>
            <a:ext cx="2049452" cy="81978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92487" y="6026171"/>
            <a:ext cx="660643" cy="593621"/>
          </a:xfrm>
          <a:prstGeom prst="rect">
            <a:avLst/>
          </a:prstGeom>
        </p:spPr>
      </p:pic>
      <p:pic>
        <p:nvPicPr>
          <p:cNvPr id="8" name="Picture 7"/>
          <p:cNvPicPr>
            <a:picLocks noChangeAspect="1"/>
          </p:cNvPicPr>
          <p:nvPr/>
        </p:nvPicPr>
        <p:blipFill>
          <a:blip r:embed="rId5"/>
          <a:stretch>
            <a:fillRect/>
          </a:stretch>
        </p:blipFill>
        <p:spPr>
          <a:xfrm>
            <a:off x="10488224" y="5913092"/>
            <a:ext cx="715363" cy="832422"/>
          </a:xfrm>
          <a:prstGeom prst="rect">
            <a:avLst/>
          </a:prstGeom>
        </p:spPr>
      </p:pic>
      <p:pic>
        <p:nvPicPr>
          <p:cNvPr id="9" name="Picture 8"/>
          <p:cNvPicPr>
            <a:picLocks noChangeAspect="1"/>
          </p:cNvPicPr>
          <p:nvPr/>
        </p:nvPicPr>
        <p:blipFill>
          <a:blip r:embed="rId6"/>
          <a:stretch>
            <a:fillRect/>
          </a:stretch>
        </p:blipFill>
        <p:spPr>
          <a:xfrm>
            <a:off x="9944101" y="195983"/>
            <a:ext cx="2250086" cy="1181205"/>
          </a:xfrm>
          <a:prstGeom prst="rect">
            <a:avLst/>
          </a:prstGeom>
        </p:spPr>
      </p:pic>
      <p:pic>
        <p:nvPicPr>
          <p:cNvPr id="3" name="Picture 2"/>
          <p:cNvPicPr>
            <a:picLocks noChangeAspect="1"/>
          </p:cNvPicPr>
          <p:nvPr/>
        </p:nvPicPr>
        <p:blipFill>
          <a:blip r:embed="rId7"/>
          <a:stretch>
            <a:fillRect/>
          </a:stretch>
        </p:blipFill>
        <p:spPr>
          <a:xfrm>
            <a:off x="8838033" y="3900593"/>
            <a:ext cx="1438275" cy="1771650"/>
          </a:xfrm>
          <a:prstGeom prst="rect">
            <a:avLst/>
          </a:prstGeom>
        </p:spPr>
      </p:pic>
    </p:spTree>
    <p:extLst>
      <p:ext uri="{BB962C8B-B14F-4D97-AF65-F5344CB8AC3E}">
        <p14:creationId xmlns:p14="http://schemas.microsoft.com/office/powerpoint/2010/main" val="386380456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912735" y="6093547"/>
            <a:ext cx="2065582" cy="507159"/>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733" y="5913092"/>
            <a:ext cx="2049452" cy="81978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92487" y="6026171"/>
            <a:ext cx="660643" cy="593621"/>
          </a:xfrm>
          <a:prstGeom prst="rect">
            <a:avLst/>
          </a:prstGeom>
        </p:spPr>
      </p:pic>
      <p:pic>
        <p:nvPicPr>
          <p:cNvPr id="8" name="Picture 7"/>
          <p:cNvPicPr>
            <a:picLocks noChangeAspect="1"/>
          </p:cNvPicPr>
          <p:nvPr/>
        </p:nvPicPr>
        <p:blipFill>
          <a:blip r:embed="rId5"/>
          <a:stretch>
            <a:fillRect/>
          </a:stretch>
        </p:blipFill>
        <p:spPr>
          <a:xfrm>
            <a:off x="10488224" y="5913092"/>
            <a:ext cx="715363" cy="832422"/>
          </a:xfrm>
          <a:prstGeom prst="rect">
            <a:avLst/>
          </a:prstGeom>
        </p:spPr>
      </p:pic>
      <p:pic>
        <p:nvPicPr>
          <p:cNvPr id="9" name="Picture 8"/>
          <p:cNvPicPr>
            <a:picLocks noChangeAspect="1"/>
          </p:cNvPicPr>
          <p:nvPr/>
        </p:nvPicPr>
        <p:blipFill>
          <a:blip r:embed="rId6"/>
          <a:stretch>
            <a:fillRect/>
          </a:stretch>
        </p:blipFill>
        <p:spPr>
          <a:xfrm>
            <a:off x="9944101" y="195983"/>
            <a:ext cx="2250086" cy="1181205"/>
          </a:xfrm>
          <a:prstGeom prst="rect">
            <a:avLst/>
          </a:prstGeom>
        </p:spPr>
      </p:pic>
      <p:sp>
        <p:nvSpPr>
          <p:cNvPr id="3" name="Rectangle 2"/>
          <p:cNvSpPr/>
          <p:nvPr/>
        </p:nvSpPr>
        <p:spPr>
          <a:xfrm>
            <a:off x="882317" y="786585"/>
            <a:ext cx="9061784" cy="3016210"/>
          </a:xfrm>
          <a:prstGeom prst="rect">
            <a:avLst/>
          </a:prstGeom>
        </p:spPr>
        <p:txBody>
          <a:bodyPr wrap="square">
            <a:spAutoFit/>
          </a:bodyPr>
          <a:lstStyle/>
          <a:p>
            <a:pPr>
              <a:spcBef>
                <a:spcPts val="900"/>
              </a:spcBef>
              <a:buClr>
                <a:schemeClr val="accent1"/>
              </a:buClr>
              <a:defRPr/>
            </a:pPr>
            <a:r>
              <a:rPr lang="en-US" sz="2000" b="1" dirty="0">
                <a:solidFill>
                  <a:srgbClr val="000000"/>
                </a:solidFill>
              </a:rPr>
              <a:t>Using SPG stimulation</a:t>
            </a:r>
          </a:p>
          <a:p>
            <a:pPr marL="285750" indent="-285750">
              <a:spcBef>
                <a:spcPts val="900"/>
              </a:spcBef>
              <a:buClr>
                <a:schemeClr val="accent1"/>
              </a:buClr>
              <a:buFont typeface="Wingdings" panose="05000000000000000000" pitchFamily="2" charset="2"/>
              <a:buChar char="ü"/>
              <a:defRPr/>
            </a:pPr>
            <a:r>
              <a:rPr lang="en-US" altLang="en-US" dirty="0" smtClean="0">
                <a:ea typeface="ＭＳ Ｐゴシック" pitchFamily="34" charset="-128"/>
              </a:rPr>
              <a:t>Miniaturized </a:t>
            </a:r>
            <a:r>
              <a:rPr lang="en-US" altLang="en-US" dirty="0">
                <a:ea typeface="ＭＳ Ｐゴシック" pitchFamily="34" charset="-128"/>
              </a:rPr>
              <a:t>implant stimulates the SPG</a:t>
            </a:r>
          </a:p>
          <a:p>
            <a:pPr marL="285750" indent="-285750">
              <a:spcBef>
                <a:spcPts val="900"/>
              </a:spcBef>
              <a:buClr>
                <a:schemeClr val="accent1"/>
              </a:buClr>
              <a:buFont typeface="Wingdings" panose="05000000000000000000" pitchFamily="2" charset="2"/>
              <a:buChar char="ü"/>
              <a:defRPr/>
            </a:pPr>
            <a:r>
              <a:rPr lang="en-US" altLang="en-US" dirty="0">
                <a:ea typeface="ＭＳ Ｐゴシック" pitchFamily="34" charset="-128"/>
              </a:rPr>
              <a:t>Change of paradigm - </a:t>
            </a:r>
            <a:r>
              <a:rPr lang="en-US" dirty="0"/>
              <a:t>Wirelessly powers and controls the </a:t>
            </a:r>
            <a:r>
              <a:rPr lang="en-US" dirty="0" err="1"/>
              <a:t>neurostimulator</a:t>
            </a:r>
            <a:r>
              <a:rPr lang="en-US" dirty="0"/>
              <a:t> with </a:t>
            </a:r>
            <a:r>
              <a:rPr lang="en-US" altLang="en-US" dirty="0">
                <a:ea typeface="ＭＳ Ｐゴシック" pitchFamily="34" charset="-128"/>
              </a:rPr>
              <a:t>no external batteries or wires</a:t>
            </a:r>
          </a:p>
          <a:p>
            <a:pPr marL="285750" indent="-285750">
              <a:spcBef>
                <a:spcPts val="900"/>
              </a:spcBef>
              <a:buClr>
                <a:schemeClr val="accent1"/>
              </a:buClr>
              <a:buFont typeface="Wingdings" panose="05000000000000000000" pitchFamily="2" charset="2"/>
              <a:buChar char="ü"/>
              <a:defRPr/>
            </a:pPr>
            <a:r>
              <a:rPr lang="en-US" altLang="en-US" dirty="0">
                <a:ea typeface="ＭＳ Ｐゴシック" pitchFamily="34" charset="-128"/>
              </a:rPr>
              <a:t>Implanted through the mouth</a:t>
            </a:r>
          </a:p>
          <a:p>
            <a:pPr marL="285750" indent="-285750">
              <a:spcBef>
                <a:spcPts val="900"/>
              </a:spcBef>
              <a:buClr>
                <a:schemeClr val="accent1"/>
              </a:buClr>
              <a:buFont typeface="Wingdings" panose="05000000000000000000" pitchFamily="2" charset="2"/>
              <a:buChar char="ü"/>
              <a:defRPr/>
            </a:pPr>
            <a:r>
              <a:rPr lang="en-US" altLang="en-US" dirty="0">
                <a:ea typeface="ＭＳ Ｐゴシック" pitchFamily="34" charset="-128"/>
              </a:rPr>
              <a:t>On-demand, patient-controlled therapy</a:t>
            </a:r>
          </a:p>
          <a:p>
            <a:pPr marL="285750" indent="-285750">
              <a:spcBef>
                <a:spcPts val="600"/>
              </a:spcBef>
              <a:buClr>
                <a:schemeClr val="accent1"/>
              </a:buClr>
              <a:buFont typeface="Wingdings" panose="05000000000000000000" pitchFamily="2" charset="2"/>
              <a:buChar char="ü"/>
              <a:defRPr/>
            </a:pPr>
            <a:r>
              <a:rPr lang="en-US" dirty="0"/>
              <a:t>Rechargeable through USB port</a:t>
            </a:r>
          </a:p>
          <a:p>
            <a:pPr marL="285750" indent="-285750">
              <a:spcBef>
                <a:spcPts val="600"/>
              </a:spcBef>
              <a:buClr>
                <a:schemeClr val="accent1"/>
              </a:buClr>
              <a:buFont typeface="Wingdings" panose="05000000000000000000" pitchFamily="2" charset="2"/>
              <a:buChar char="ü"/>
              <a:defRPr/>
            </a:pPr>
            <a:r>
              <a:rPr lang="en-US" dirty="0"/>
              <a:t>Internet connected </a:t>
            </a:r>
            <a:endParaRPr lang="en-US" altLang="en-US" dirty="0">
              <a:ea typeface="ＭＳ Ｐゴシック" pitchFamily="34" charset="-128"/>
            </a:endParaRPr>
          </a:p>
        </p:txBody>
      </p:sp>
      <p:pic>
        <p:nvPicPr>
          <p:cNvPr id="7" name="Picture 6"/>
          <p:cNvPicPr>
            <a:picLocks noChangeAspect="1"/>
          </p:cNvPicPr>
          <p:nvPr/>
        </p:nvPicPr>
        <p:blipFill>
          <a:blip r:embed="rId7"/>
          <a:stretch>
            <a:fillRect/>
          </a:stretch>
        </p:blipFill>
        <p:spPr>
          <a:xfrm>
            <a:off x="7135133" y="3079891"/>
            <a:ext cx="3353091" cy="2548349"/>
          </a:xfrm>
          <a:prstGeom prst="rect">
            <a:avLst/>
          </a:prstGeom>
        </p:spPr>
      </p:pic>
      <p:pic>
        <p:nvPicPr>
          <p:cNvPr id="10" name="Picture 9"/>
          <p:cNvPicPr>
            <a:picLocks noChangeAspect="1"/>
          </p:cNvPicPr>
          <p:nvPr/>
        </p:nvPicPr>
        <p:blipFill>
          <a:blip r:embed="rId8"/>
          <a:stretch>
            <a:fillRect/>
          </a:stretch>
        </p:blipFill>
        <p:spPr>
          <a:xfrm>
            <a:off x="4189726" y="2994540"/>
            <a:ext cx="1755800" cy="2633700"/>
          </a:xfrm>
          <a:prstGeom prst="rect">
            <a:avLst/>
          </a:prstGeom>
        </p:spPr>
      </p:pic>
    </p:spTree>
    <p:extLst>
      <p:ext uri="{BB962C8B-B14F-4D97-AF65-F5344CB8AC3E}">
        <p14:creationId xmlns:p14="http://schemas.microsoft.com/office/powerpoint/2010/main" val="49632086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941348" y="6069401"/>
            <a:ext cx="2065582" cy="507159"/>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733" y="5913092"/>
            <a:ext cx="2049452" cy="81978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92487" y="6026171"/>
            <a:ext cx="660643" cy="593621"/>
          </a:xfrm>
          <a:prstGeom prst="rect">
            <a:avLst/>
          </a:prstGeom>
        </p:spPr>
      </p:pic>
      <p:pic>
        <p:nvPicPr>
          <p:cNvPr id="8" name="Picture 7"/>
          <p:cNvPicPr>
            <a:picLocks noChangeAspect="1"/>
          </p:cNvPicPr>
          <p:nvPr/>
        </p:nvPicPr>
        <p:blipFill>
          <a:blip r:embed="rId5"/>
          <a:stretch>
            <a:fillRect/>
          </a:stretch>
        </p:blipFill>
        <p:spPr>
          <a:xfrm>
            <a:off x="10488224" y="5913092"/>
            <a:ext cx="715363" cy="832422"/>
          </a:xfrm>
          <a:prstGeom prst="rect">
            <a:avLst/>
          </a:prstGeom>
        </p:spPr>
      </p:pic>
      <p:pic>
        <p:nvPicPr>
          <p:cNvPr id="9" name="Picture 8"/>
          <p:cNvPicPr>
            <a:picLocks noChangeAspect="1"/>
          </p:cNvPicPr>
          <p:nvPr/>
        </p:nvPicPr>
        <p:blipFill>
          <a:blip r:embed="rId6"/>
          <a:stretch>
            <a:fillRect/>
          </a:stretch>
        </p:blipFill>
        <p:spPr>
          <a:xfrm>
            <a:off x="9944101" y="195983"/>
            <a:ext cx="2250086" cy="1181205"/>
          </a:xfrm>
          <a:prstGeom prst="rect">
            <a:avLst/>
          </a:prstGeom>
        </p:spPr>
      </p:pic>
      <p:grpSp>
        <p:nvGrpSpPr>
          <p:cNvPr id="7" name="Group 4"/>
          <p:cNvGrpSpPr>
            <a:grpSpLocks noChangeAspect="1"/>
          </p:cNvGrpSpPr>
          <p:nvPr/>
        </p:nvGrpSpPr>
        <p:grpSpPr bwMode="auto">
          <a:xfrm>
            <a:off x="4941348" y="439758"/>
            <a:ext cx="5253038" cy="5586413"/>
            <a:chOff x="2184" y="206"/>
            <a:chExt cx="3309" cy="3519"/>
          </a:xfrm>
        </p:grpSpPr>
        <p:sp>
          <p:nvSpPr>
            <p:cNvPr id="10" name="AutoShape 3"/>
            <p:cNvSpPr>
              <a:spLocks noChangeAspect="1" noChangeArrowheads="1" noTextEdit="1"/>
            </p:cNvSpPr>
            <p:nvPr/>
          </p:nvSpPr>
          <p:spPr bwMode="auto">
            <a:xfrm>
              <a:off x="2184" y="206"/>
              <a:ext cx="3309" cy="3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8197"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84" y="206"/>
              <a:ext cx="3316" cy="3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1" name="Picture 10"/>
          <p:cNvPicPr>
            <a:picLocks noChangeAspect="1"/>
          </p:cNvPicPr>
          <p:nvPr/>
        </p:nvPicPr>
        <p:blipFill>
          <a:blip r:embed="rId8"/>
          <a:stretch>
            <a:fillRect/>
          </a:stretch>
        </p:blipFill>
        <p:spPr>
          <a:xfrm>
            <a:off x="322008" y="530334"/>
            <a:ext cx="5261304" cy="2371550"/>
          </a:xfrm>
          <a:prstGeom prst="rect">
            <a:avLst/>
          </a:prstGeom>
        </p:spPr>
      </p:pic>
    </p:spTree>
    <p:extLst>
      <p:ext uri="{BB962C8B-B14F-4D97-AF65-F5344CB8AC3E}">
        <p14:creationId xmlns:p14="http://schemas.microsoft.com/office/powerpoint/2010/main" val="420311994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912735" y="6093547"/>
            <a:ext cx="2065582" cy="507159"/>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733" y="5913092"/>
            <a:ext cx="2049452" cy="81978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92487" y="6026171"/>
            <a:ext cx="660643" cy="593621"/>
          </a:xfrm>
          <a:prstGeom prst="rect">
            <a:avLst/>
          </a:prstGeom>
        </p:spPr>
      </p:pic>
      <p:pic>
        <p:nvPicPr>
          <p:cNvPr id="8" name="Picture 7"/>
          <p:cNvPicPr>
            <a:picLocks noChangeAspect="1"/>
          </p:cNvPicPr>
          <p:nvPr/>
        </p:nvPicPr>
        <p:blipFill>
          <a:blip r:embed="rId5"/>
          <a:stretch>
            <a:fillRect/>
          </a:stretch>
        </p:blipFill>
        <p:spPr>
          <a:xfrm>
            <a:off x="10488224" y="5913092"/>
            <a:ext cx="715363" cy="832422"/>
          </a:xfrm>
          <a:prstGeom prst="rect">
            <a:avLst/>
          </a:prstGeom>
        </p:spPr>
      </p:pic>
      <p:pic>
        <p:nvPicPr>
          <p:cNvPr id="9" name="Picture 8"/>
          <p:cNvPicPr>
            <a:picLocks noChangeAspect="1"/>
          </p:cNvPicPr>
          <p:nvPr/>
        </p:nvPicPr>
        <p:blipFill>
          <a:blip r:embed="rId6"/>
          <a:stretch>
            <a:fillRect/>
          </a:stretch>
        </p:blipFill>
        <p:spPr>
          <a:xfrm>
            <a:off x="9944101" y="195983"/>
            <a:ext cx="2250086" cy="1181205"/>
          </a:xfrm>
          <a:prstGeom prst="rect">
            <a:avLst/>
          </a:prstGeom>
        </p:spPr>
      </p:pic>
      <p:sp>
        <p:nvSpPr>
          <p:cNvPr id="3" name="Rectangle 2"/>
          <p:cNvSpPr/>
          <p:nvPr/>
        </p:nvSpPr>
        <p:spPr>
          <a:xfrm>
            <a:off x="491319" y="366623"/>
            <a:ext cx="10712268" cy="3539430"/>
          </a:xfrm>
          <a:prstGeom prst="rect">
            <a:avLst/>
          </a:prstGeom>
        </p:spPr>
        <p:txBody>
          <a:bodyPr wrap="square">
            <a:spAutoFit/>
          </a:bodyPr>
          <a:lstStyle/>
          <a:p>
            <a:endParaRPr lang="en-US" sz="2400" b="1" dirty="0">
              <a:solidFill>
                <a:srgbClr val="000000"/>
              </a:solidFill>
            </a:endParaRPr>
          </a:p>
          <a:p>
            <a:pPr marL="342900" indent="-342900">
              <a:buClr>
                <a:schemeClr val="accent1"/>
              </a:buClr>
              <a:buFont typeface="Wingdings" panose="05000000000000000000" pitchFamily="2" charset="2"/>
              <a:buChar char="Ø"/>
            </a:pPr>
            <a:endParaRPr lang="en-US" sz="2000" dirty="0">
              <a:solidFill>
                <a:srgbClr val="000000"/>
              </a:solidFill>
            </a:endParaRPr>
          </a:p>
          <a:p>
            <a:pPr marL="342900" indent="-342900">
              <a:buClr>
                <a:schemeClr val="accent1"/>
              </a:buClr>
              <a:buFont typeface="Wingdings" panose="05000000000000000000" pitchFamily="2" charset="2"/>
              <a:buChar char="Ø"/>
            </a:pPr>
            <a:r>
              <a:rPr lang="en-US" sz="2000" dirty="0" smtClean="0">
                <a:solidFill>
                  <a:srgbClr val="000000"/>
                </a:solidFill>
              </a:rPr>
              <a:t>At </a:t>
            </a:r>
            <a:r>
              <a:rPr lang="en-US" sz="2000" dirty="0">
                <a:solidFill>
                  <a:srgbClr val="000000"/>
                </a:solidFill>
              </a:rPr>
              <a:t>the start of an attack, the patient </a:t>
            </a:r>
            <a:r>
              <a:rPr lang="en-US" sz="2000" dirty="0" smtClean="0">
                <a:solidFill>
                  <a:srgbClr val="000000"/>
                </a:solidFill>
              </a:rPr>
              <a:t>places the </a:t>
            </a:r>
            <a:r>
              <a:rPr lang="en-US" sz="2000" dirty="0">
                <a:solidFill>
                  <a:srgbClr val="000000"/>
                </a:solidFill>
              </a:rPr>
              <a:t>handset to the cheek above the implant and </a:t>
            </a:r>
            <a:r>
              <a:rPr lang="en-US" sz="2000" dirty="0" smtClean="0">
                <a:solidFill>
                  <a:srgbClr val="000000"/>
                </a:solidFill>
              </a:rPr>
              <a:t>activates the device. </a:t>
            </a:r>
            <a:r>
              <a:rPr lang="en-US" sz="2000" dirty="0">
                <a:solidFill>
                  <a:srgbClr val="000000"/>
                </a:solidFill>
              </a:rPr>
              <a:t>Stimulation should be </a:t>
            </a:r>
            <a:r>
              <a:rPr lang="en-US" sz="2000" dirty="0" smtClean="0">
                <a:solidFill>
                  <a:srgbClr val="000000"/>
                </a:solidFill>
              </a:rPr>
              <a:t>continued for </a:t>
            </a:r>
            <a:r>
              <a:rPr lang="en-US" sz="2000" dirty="0">
                <a:solidFill>
                  <a:srgbClr val="000000"/>
                </a:solidFill>
              </a:rPr>
              <a:t>at least 15 min. After this time, if the </a:t>
            </a:r>
            <a:r>
              <a:rPr lang="en-US" sz="2000" dirty="0" smtClean="0">
                <a:solidFill>
                  <a:srgbClr val="000000"/>
                </a:solidFill>
              </a:rPr>
              <a:t>attack continues</a:t>
            </a:r>
            <a:r>
              <a:rPr lang="en-US" sz="2000" dirty="0">
                <a:solidFill>
                  <a:srgbClr val="000000"/>
                </a:solidFill>
              </a:rPr>
              <a:t>, the patient should switch off the </a:t>
            </a:r>
            <a:r>
              <a:rPr lang="en-US" sz="2000" dirty="0" smtClean="0">
                <a:solidFill>
                  <a:srgbClr val="000000"/>
                </a:solidFill>
              </a:rPr>
              <a:t>device and </a:t>
            </a:r>
            <a:r>
              <a:rPr lang="en-US" sz="2000" dirty="0">
                <a:solidFill>
                  <a:srgbClr val="000000"/>
                </a:solidFill>
              </a:rPr>
              <a:t>use their normal rescue medication</a:t>
            </a:r>
            <a:r>
              <a:rPr lang="en-US" sz="2000" dirty="0" smtClean="0">
                <a:solidFill>
                  <a:srgbClr val="000000"/>
                </a:solidFill>
              </a:rPr>
              <a:t>.</a:t>
            </a:r>
          </a:p>
          <a:p>
            <a:pPr marL="342900" indent="-342900">
              <a:buClr>
                <a:schemeClr val="accent1"/>
              </a:buClr>
              <a:buFont typeface="Wingdings" panose="05000000000000000000" pitchFamily="2" charset="2"/>
              <a:buChar char="Ø"/>
            </a:pPr>
            <a:endParaRPr lang="en-US" sz="2000" dirty="0">
              <a:solidFill>
                <a:srgbClr val="000000"/>
              </a:solidFill>
            </a:endParaRPr>
          </a:p>
          <a:p>
            <a:pPr marL="342900" indent="-342900">
              <a:buClr>
                <a:schemeClr val="accent1"/>
              </a:buClr>
              <a:buFont typeface="Wingdings" panose="05000000000000000000" pitchFamily="2" charset="2"/>
              <a:buChar char="Ø"/>
            </a:pPr>
            <a:r>
              <a:rPr lang="en-US" sz="2000" dirty="0" smtClean="0">
                <a:solidFill>
                  <a:srgbClr val="000000"/>
                </a:solidFill>
              </a:rPr>
              <a:t> </a:t>
            </a:r>
            <a:r>
              <a:rPr lang="en-US" sz="2000" dirty="0">
                <a:solidFill>
                  <a:srgbClr val="000000"/>
                </a:solidFill>
              </a:rPr>
              <a:t>Even </a:t>
            </a:r>
            <a:r>
              <a:rPr lang="en-US" sz="2000" dirty="0" smtClean="0">
                <a:solidFill>
                  <a:srgbClr val="000000"/>
                </a:solidFill>
              </a:rPr>
              <a:t>if patients </a:t>
            </a:r>
            <a:r>
              <a:rPr lang="en-US" sz="2000" dirty="0">
                <a:solidFill>
                  <a:srgbClr val="000000"/>
                </a:solidFill>
              </a:rPr>
              <a:t>stop having regular attacks, then the </a:t>
            </a:r>
            <a:r>
              <a:rPr lang="en-US" sz="2000" dirty="0" smtClean="0">
                <a:solidFill>
                  <a:srgbClr val="000000"/>
                </a:solidFill>
              </a:rPr>
              <a:t>device could </a:t>
            </a:r>
            <a:r>
              <a:rPr lang="en-US" sz="2000" dirty="0">
                <a:solidFill>
                  <a:srgbClr val="000000"/>
                </a:solidFill>
              </a:rPr>
              <a:t>be used as a preventative giving 15 min </a:t>
            </a:r>
            <a:r>
              <a:rPr lang="en-US" sz="2000" dirty="0" smtClean="0">
                <a:solidFill>
                  <a:srgbClr val="000000"/>
                </a:solidFill>
              </a:rPr>
              <a:t>of stimulation </a:t>
            </a:r>
            <a:r>
              <a:rPr lang="en-US" sz="2000" dirty="0">
                <a:solidFill>
                  <a:srgbClr val="000000"/>
                </a:solidFill>
              </a:rPr>
              <a:t>once or twice a day</a:t>
            </a:r>
            <a:r>
              <a:rPr lang="en-US" sz="2000" dirty="0" smtClean="0">
                <a:solidFill>
                  <a:srgbClr val="000000"/>
                </a:solidFill>
              </a:rPr>
              <a:t>.</a:t>
            </a:r>
          </a:p>
          <a:p>
            <a:pPr marL="342900" indent="-342900">
              <a:buClr>
                <a:schemeClr val="accent1"/>
              </a:buClr>
              <a:buFont typeface="Wingdings" panose="05000000000000000000" pitchFamily="2" charset="2"/>
              <a:buChar char="Ø"/>
            </a:pPr>
            <a:endParaRPr lang="en-US" sz="2000" dirty="0" smtClean="0">
              <a:solidFill>
                <a:srgbClr val="000000"/>
              </a:solidFill>
            </a:endParaRPr>
          </a:p>
          <a:p>
            <a:pPr marL="342900" indent="-342900">
              <a:buClr>
                <a:schemeClr val="accent1"/>
              </a:buClr>
              <a:buFont typeface="Wingdings" panose="05000000000000000000" pitchFamily="2" charset="2"/>
              <a:buChar char="Ø"/>
            </a:pPr>
            <a:r>
              <a:rPr lang="en-US" sz="2000" dirty="0" smtClean="0">
                <a:solidFill>
                  <a:srgbClr val="000000"/>
                </a:solidFill>
              </a:rPr>
              <a:t> </a:t>
            </a:r>
            <a:r>
              <a:rPr lang="en-US" sz="2000" dirty="0">
                <a:solidFill>
                  <a:srgbClr val="000000"/>
                </a:solidFill>
              </a:rPr>
              <a:t>Adverse events include misplacement </a:t>
            </a:r>
            <a:r>
              <a:rPr lang="en-US" sz="2000" dirty="0" smtClean="0">
                <a:solidFill>
                  <a:srgbClr val="000000"/>
                </a:solidFill>
              </a:rPr>
              <a:t>or migration </a:t>
            </a:r>
            <a:r>
              <a:rPr lang="en-US" sz="2000" dirty="0">
                <a:solidFill>
                  <a:srgbClr val="000000"/>
                </a:solidFill>
              </a:rPr>
              <a:t>of the leads (15%), infection (6%) or </a:t>
            </a:r>
            <a:r>
              <a:rPr lang="en-US" sz="2000" dirty="0" smtClean="0">
                <a:solidFill>
                  <a:srgbClr val="000000"/>
                </a:solidFill>
              </a:rPr>
              <a:t>mild transient </a:t>
            </a:r>
            <a:r>
              <a:rPr lang="en-US" sz="2000" dirty="0">
                <a:solidFill>
                  <a:srgbClr val="000000"/>
                </a:solidFill>
              </a:rPr>
              <a:t>sensory deficit in the maxillary division </a:t>
            </a:r>
            <a:r>
              <a:rPr lang="en-US" sz="2000" dirty="0" smtClean="0">
                <a:solidFill>
                  <a:srgbClr val="000000"/>
                </a:solidFill>
              </a:rPr>
              <a:t>of the </a:t>
            </a:r>
            <a:r>
              <a:rPr lang="en-US" sz="2000" dirty="0">
                <a:solidFill>
                  <a:srgbClr val="000000"/>
                </a:solidFill>
              </a:rPr>
              <a:t>trigeminal nerve (81%).</a:t>
            </a:r>
            <a:endParaRPr lang="en-US" sz="2000" dirty="0"/>
          </a:p>
        </p:txBody>
      </p:sp>
    </p:spTree>
    <p:extLst>
      <p:ext uri="{BB962C8B-B14F-4D97-AF65-F5344CB8AC3E}">
        <p14:creationId xmlns:p14="http://schemas.microsoft.com/office/powerpoint/2010/main" val="63996661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305" y="195983"/>
            <a:ext cx="10515600" cy="1405721"/>
          </a:xfrm>
        </p:spPr>
        <p:txBody>
          <a:bodyPr>
            <a:normAutofit/>
          </a:bodyPr>
          <a:lstStyle/>
          <a:p>
            <a:endParaRPr lang="en-US" sz="360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912735" y="6093547"/>
            <a:ext cx="2065582" cy="507159"/>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733" y="5913092"/>
            <a:ext cx="2049452" cy="81978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92487" y="6026171"/>
            <a:ext cx="660643" cy="593621"/>
          </a:xfrm>
          <a:prstGeom prst="rect">
            <a:avLst/>
          </a:prstGeom>
        </p:spPr>
      </p:pic>
      <p:pic>
        <p:nvPicPr>
          <p:cNvPr id="8" name="Picture 7"/>
          <p:cNvPicPr>
            <a:picLocks noChangeAspect="1"/>
          </p:cNvPicPr>
          <p:nvPr/>
        </p:nvPicPr>
        <p:blipFill>
          <a:blip r:embed="rId5"/>
          <a:stretch>
            <a:fillRect/>
          </a:stretch>
        </p:blipFill>
        <p:spPr>
          <a:xfrm>
            <a:off x="10488224" y="5913092"/>
            <a:ext cx="715363" cy="832422"/>
          </a:xfrm>
          <a:prstGeom prst="rect">
            <a:avLst/>
          </a:prstGeom>
        </p:spPr>
      </p:pic>
      <p:pic>
        <p:nvPicPr>
          <p:cNvPr id="9" name="Picture 8"/>
          <p:cNvPicPr>
            <a:picLocks noChangeAspect="1"/>
          </p:cNvPicPr>
          <p:nvPr/>
        </p:nvPicPr>
        <p:blipFill>
          <a:blip r:embed="rId6"/>
          <a:stretch>
            <a:fillRect/>
          </a:stretch>
        </p:blipFill>
        <p:spPr>
          <a:xfrm>
            <a:off x="9944101" y="195983"/>
            <a:ext cx="2250086" cy="1181205"/>
          </a:xfrm>
          <a:prstGeom prst="rect">
            <a:avLst/>
          </a:prstGeom>
        </p:spPr>
      </p:pic>
      <p:pic>
        <p:nvPicPr>
          <p:cNvPr id="7" name="Picture 6"/>
          <p:cNvPicPr>
            <a:picLocks noChangeAspect="1"/>
          </p:cNvPicPr>
          <p:nvPr/>
        </p:nvPicPr>
        <p:blipFill>
          <a:blip r:embed="rId7"/>
          <a:stretch>
            <a:fillRect/>
          </a:stretch>
        </p:blipFill>
        <p:spPr>
          <a:xfrm>
            <a:off x="2204185" y="696433"/>
            <a:ext cx="6845534" cy="4448280"/>
          </a:xfrm>
          <a:prstGeom prst="rect">
            <a:avLst/>
          </a:prstGeom>
        </p:spPr>
      </p:pic>
    </p:spTree>
    <p:extLst>
      <p:ext uri="{BB962C8B-B14F-4D97-AF65-F5344CB8AC3E}">
        <p14:creationId xmlns:p14="http://schemas.microsoft.com/office/powerpoint/2010/main" val="182853874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912735" y="6093547"/>
            <a:ext cx="2065582" cy="507159"/>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733" y="5913092"/>
            <a:ext cx="2049452" cy="81978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92487" y="6026171"/>
            <a:ext cx="660643" cy="593621"/>
          </a:xfrm>
          <a:prstGeom prst="rect">
            <a:avLst/>
          </a:prstGeom>
        </p:spPr>
      </p:pic>
      <p:pic>
        <p:nvPicPr>
          <p:cNvPr id="8" name="Picture 7"/>
          <p:cNvPicPr>
            <a:picLocks noChangeAspect="1"/>
          </p:cNvPicPr>
          <p:nvPr/>
        </p:nvPicPr>
        <p:blipFill>
          <a:blip r:embed="rId5"/>
          <a:stretch>
            <a:fillRect/>
          </a:stretch>
        </p:blipFill>
        <p:spPr>
          <a:xfrm>
            <a:off x="10488224" y="5913092"/>
            <a:ext cx="715363" cy="832422"/>
          </a:xfrm>
          <a:prstGeom prst="rect">
            <a:avLst/>
          </a:prstGeom>
        </p:spPr>
      </p:pic>
      <p:pic>
        <p:nvPicPr>
          <p:cNvPr id="9" name="Picture 8"/>
          <p:cNvPicPr>
            <a:picLocks noChangeAspect="1"/>
          </p:cNvPicPr>
          <p:nvPr/>
        </p:nvPicPr>
        <p:blipFill>
          <a:blip r:embed="rId6"/>
          <a:stretch>
            <a:fillRect/>
          </a:stretch>
        </p:blipFill>
        <p:spPr>
          <a:xfrm>
            <a:off x="9944101" y="195983"/>
            <a:ext cx="2250086" cy="1181205"/>
          </a:xfrm>
          <a:prstGeom prst="rect">
            <a:avLst/>
          </a:prstGeom>
        </p:spPr>
      </p:pic>
      <p:sp>
        <p:nvSpPr>
          <p:cNvPr id="3" name="Rectangle 2"/>
          <p:cNvSpPr/>
          <p:nvPr/>
        </p:nvSpPr>
        <p:spPr>
          <a:xfrm>
            <a:off x="707672" y="1061548"/>
            <a:ext cx="10475707" cy="3293209"/>
          </a:xfrm>
          <a:prstGeom prst="rect">
            <a:avLst/>
          </a:prstGeom>
        </p:spPr>
        <p:txBody>
          <a:bodyPr wrap="square">
            <a:spAutoFit/>
          </a:bodyPr>
          <a:lstStyle/>
          <a:p>
            <a:r>
              <a:rPr lang="en-US" sz="2400" b="1" dirty="0"/>
              <a:t>Proposed mechanism of </a:t>
            </a:r>
            <a:r>
              <a:rPr lang="en-US" sz="2400" b="1" dirty="0" smtClean="0"/>
              <a:t>action</a:t>
            </a:r>
          </a:p>
          <a:p>
            <a:endParaRPr lang="en-US" sz="2400" b="1" dirty="0"/>
          </a:p>
          <a:p>
            <a:pPr marL="342900" indent="-342900">
              <a:buClr>
                <a:schemeClr val="accent1"/>
              </a:buClr>
              <a:buFont typeface="Wingdings" panose="05000000000000000000" pitchFamily="2" charset="2"/>
              <a:buChar char="Ø"/>
            </a:pPr>
            <a:r>
              <a:rPr lang="en-US" sz="2000" dirty="0"/>
              <a:t>Cluster headache pathology probably involves </a:t>
            </a:r>
            <a:r>
              <a:rPr lang="en-US" sz="2000" dirty="0" smtClean="0"/>
              <a:t>interaction between </a:t>
            </a:r>
            <a:r>
              <a:rPr lang="en-US" sz="2000" dirty="0"/>
              <a:t>trigeminal inputs and the cranial </a:t>
            </a:r>
            <a:r>
              <a:rPr lang="en-US" sz="2000" dirty="0" smtClean="0"/>
              <a:t>parasympathetic outflow </a:t>
            </a:r>
            <a:r>
              <a:rPr lang="en-US" sz="2000" dirty="0"/>
              <a:t>from the superior </a:t>
            </a:r>
            <a:r>
              <a:rPr lang="en-US" sz="2000" dirty="0" err="1" smtClean="0"/>
              <a:t>salivatory</a:t>
            </a:r>
            <a:r>
              <a:rPr lang="en-US" sz="2000" dirty="0" smtClean="0"/>
              <a:t> nucleus </a:t>
            </a:r>
            <a:r>
              <a:rPr lang="en-US" sz="2000" dirty="0"/>
              <a:t>via the SPG. Postganglionic </a:t>
            </a:r>
            <a:r>
              <a:rPr lang="en-US" sz="2000" dirty="0" err="1"/>
              <a:t>fibres</a:t>
            </a:r>
            <a:r>
              <a:rPr lang="en-US" sz="2000" dirty="0"/>
              <a:t> from the </a:t>
            </a:r>
            <a:r>
              <a:rPr lang="en-US" sz="2000" dirty="0" smtClean="0"/>
              <a:t>SPG innervate </a:t>
            </a:r>
            <a:r>
              <a:rPr lang="en-US" sz="2000" dirty="0"/>
              <a:t>facial structures and meningeal blood vessels</a:t>
            </a:r>
            <a:r>
              <a:rPr lang="en-US" sz="2000" dirty="0" smtClean="0"/>
              <a:t>.</a:t>
            </a:r>
            <a:r>
              <a:rPr lang="en-US" sz="2000" dirty="0"/>
              <a:t> </a:t>
            </a:r>
            <a:r>
              <a:rPr lang="en-US" sz="2000" dirty="0" smtClean="0"/>
              <a:t>(referred </a:t>
            </a:r>
            <a:r>
              <a:rPr lang="en-US" sz="2000" dirty="0"/>
              <a:t>to as the </a:t>
            </a:r>
            <a:r>
              <a:rPr lang="en-US" sz="2000" dirty="0" err="1"/>
              <a:t>trigemino</a:t>
            </a:r>
            <a:r>
              <a:rPr lang="en-US" sz="2000" dirty="0"/>
              <a:t>-autonomic </a:t>
            </a:r>
            <a:r>
              <a:rPr lang="en-US" sz="2000" dirty="0" smtClean="0"/>
              <a:t>reflex). </a:t>
            </a:r>
            <a:endParaRPr lang="en-US" sz="2000" dirty="0"/>
          </a:p>
          <a:p>
            <a:pPr marL="342900" indent="-342900">
              <a:buClr>
                <a:schemeClr val="accent1"/>
              </a:buClr>
              <a:buFont typeface="Wingdings" panose="05000000000000000000" pitchFamily="2" charset="2"/>
              <a:buChar char="Ø"/>
            </a:pPr>
            <a:endParaRPr lang="en-US" sz="2000" dirty="0"/>
          </a:p>
          <a:p>
            <a:pPr marL="342900" indent="-342900">
              <a:buClr>
                <a:schemeClr val="accent1"/>
              </a:buClr>
              <a:buFont typeface="Wingdings" panose="05000000000000000000" pitchFamily="2" charset="2"/>
              <a:buChar char="Ø"/>
            </a:pPr>
            <a:r>
              <a:rPr lang="en-US" sz="2000" dirty="0" smtClean="0"/>
              <a:t>SPG stimulation </a:t>
            </a:r>
            <a:r>
              <a:rPr lang="en-US" sz="2000" dirty="0"/>
              <a:t>probably works by interrupting this system</a:t>
            </a:r>
            <a:r>
              <a:rPr lang="en-US" sz="2000" dirty="0" smtClean="0"/>
              <a:t>, resulting </a:t>
            </a:r>
            <a:r>
              <a:rPr lang="en-US" sz="2000" dirty="0"/>
              <a:t>in the termination of acute attacks via a </a:t>
            </a:r>
            <a:r>
              <a:rPr lang="en-US" sz="2000" dirty="0" smtClean="0"/>
              <a:t>direct effect </a:t>
            </a:r>
            <a:r>
              <a:rPr lang="en-US" sz="2000" dirty="0"/>
              <a:t>on the trigeminal inputs and </a:t>
            </a:r>
            <a:r>
              <a:rPr lang="en-US" sz="2000" dirty="0" smtClean="0"/>
              <a:t>parasympathetic outflow</a:t>
            </a:r>
            <a:r>
              <a:rPr lang="en-US" sz="2000" dirty="0"/>
              <a:t>; it may prevent attacks by inducing </a:t>
            </a:r>
            <a:r>
              <a:rPr lang="en-US" sz="2000" dirty="0" smtClean="0"/>
              <a:t>long-term changes </a:t>
            </a:r>
            <a:r>
              <a:rPr lang="en-US" sz="2000" dirty="0"/>
              <a:t>in neurotransmitter release.</a:t>
            </a:r>
          </a:p>
        </p:txBody>
      </p:sp>
    </p:spTree>
    <p:extLst>
      <p:ext uri="{BB962C8B-B14F-4D97-AF65-F5344CB8AC3E}">
        <p14:creationId xmlns:p14="http://schemas.microsoft.com/office/powerpoint/2010/main" val="412856201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912735" y="6093547"/>
            <a:ext cx="2065582" cy="507159"/>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733" y="5913092"/>
            <a:ext cx="2049452" cy="81978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92487" y="6026171"/>
            <a:ext cx="660643" cy="593621"/>
          </a:xfrm>
          <a:prstGeom prst="rect">
            <a:avLst/>
          </a:prstGeom>
        </p:spPr>
      </p:pic>
      <p:pic>
        <p:nvPicPr>
          <p:cNvPr id="8" name="Picture 7"/>
          <p:cNvPicPr>
            <a:picLocks noChangeAspect="1"/>
          </p:cNvPicPr>
          <p:nvPr/>
        </p:nvPicPr>
        <p:blipFill>
          <a:blip r:embed="rId5"/>
          <a:stretch>
            <a:fillRect/>
          </a:stretch>
        </p:blipFill>
        <p:spPr>
          <a:xfrm>
            <a:off x="10488224" y="5913092"/>
            <a:ext cx="715363" cy="832422"/>
          </a:xfrm>
          <a:prstGeom prst="rect">
            <a:avLst/>
          </a:prstGeom>
        </p:spPr>
      </p:pic>
      <p:pic>
        <p:nvPicPr>
          <p:cNvPr id="9" name="Picture 8"/>
          <p:cNvPicPr>
            <a:picLocks noChangeAspect="1"/>
          </p:cNvPicPr>
          <p:nvPr/>
        </p:nvPicPr>
        <p:blipFill>
          <a:blip r:embed="rId6"/>
          <a:stretch>
            <a:fillRect/>
          </a:stretch>
        </p:blipFill>
        <p:spPr>
          <a:xfrm>
            <a:off x="9944101" y="195983"/>
            <a:ext cx="2250086" cy="1181205"/>
          </a:xfrm>
          <a:prstGeom prst="rect">
            <a:avLst/>
          </a:prstGeom>
        </p:spPr>
      </p:pic>
      <p:sp>
        <p:nvSpPr>
          <p:cNvPr id="3" name="Rectangle 2"/>
          <p:cNvSpPr/>
          <p:nvPr/>
        </p:nvSpPr>
        <p:spPr>
          <a:xfrm>
            <a:off x="794196" y="1186882"/>
            <a:ext cx="9149905" cy="646331"/>
          </a:xfrm>
          <a:prstGeom prst="rect">
            <a:avLst/>
          </a:prstGeom>
        </p:spPr>
        <p:txBody>
          <a:bodyPr wrap="square">
            <a:spAutoFit/>
          </a:bodyPr>
          <a:lstStyle/>
          <a:p>
            <a:r>
              <a:rPr lang="en-US" altLang="en-US" dirty="0">
                <a:ea typeface="ＭＳ Ｐゴシック" panose="020B0600070205080204" pitchFamily="34" charset="-128"/>
              </a:rPr>
              <a:t>Hypotheses: Information block on outflow; Stimulation depletes neurotransmitters, resulting in ↓outflow</a:t>
            </a:r>
          </a:p>
        </p:txBody>
      </p:sp>
      <p:pic>
        <p:nvPicPr>
          <p:cNvPr id="7" name="Picture 6"/>
          <p:cNvPicPr>
            <a:picLocks noChangeAspect="1"/>
          </p:cNvPicPr>
          <p:nvPr/>
        </p:nvPicPr>
        <p:blipFill>
          <a:blip r:embed="rId7"/>
          <a:stretch>
            <a:fillRect/>
          </a:stretch>
        </p:blipFill>
        <p:spPr>
          <a:xfrm>
            <a:off x="6786099" y="2920873"/>
            <a:ext cx="3158002" cy="2085013"/>
          </a:xfrm>
          <a:prstGeom prst="rect">
            <a:avLst/>
          </a:prstGeom>
        </p:spPr>
      </p:pic>
      <p:pic>
        <p:nvPicPr>
          <p:cNvPr id="10" name="Picture 9"/>
          <p:cNvPicPr>
            <a:picLocks noChangeAspect="1"/>
          </p:cNvPicPr>
          <p:nvPr/>
        </p:nvPicPr>
        <p:blipFill>
          <a:blip r:embed="rId8"/>
          <a:stretch>
            <a:fillRect/>
          </a:stretch>
        </p:blipFill>
        <p:spPr>
          <a:xfrm>
            <a:off x="7411092" y="3167783"/>
            <a:ext cx="280440" cy="530398"/>
          </a:xfrm>
          <a:prstGeom prst="rect">
            <a:avLst/>
          </a:prstGeom>
        </p:spPr>
      </p:pic>
      <p:pic>
        <p:nvPicPr>
          <p:cNvPr id="11" name="Picture 10"/>
          <p:cNvPicPr>
            <a:picLocks noChangeAspect="1"/>
          </p:cNvPicPr>
          <p:nvPr/>
        </p:nvPicPr>
        <p:blipFill>
          <a:blip r:embed="rId9"/>
          <a:stretch>
            <a:fillRect/>
          </a:stretch>
        </p:blipFill>
        <p:spPr>
          <a:xfrm>
            <a:off x="3863305" y="3153762"/>
            <a:ext cx="3011685" cy="544419"/>
          </a:xfrm>
          <a:prstGeom prst="rect">
            <a:avLst/>
          </a:prstGeom>
        </p:spPr>
      </p:pic>
      <p:pic>
        <p:nvPicPr>
          <p:cNvPr id="13" name="Picture 12"/>
          <p:cNvPicPr>
            <a:picLocks noChangeAspect="1"/>
          </p:cNvPicPr>
          <p:nvPr/>
        </p:nvPicPr>
        <p:blipFill>
          <a:blip r:embed="rId10"/>
          <a:stretch>
            <a:fillRect/>
          </a:stretch>
        </p:blipFill>
        <p:spPr>
          <a:xfrm>
            <a:off x="6557578" y="4151270"/>
            <a:ext cx="993734" cy="390178"/>
          </a:xfrm>
          <a:prstGeom prst="rect">
            <a:avLst/>
          </a:prstGeom>
        </p:spPr>
      </p:pic>
      <p:pic>
        <p:nvPicPr>
          <p:cNvPr id="14" name="Picture 13"/>
          <p:cNvPicPr>
            <a:picLocks noChangeAspect="1"/>
          </p:cNvPicPr>
          <p:nvPr/>
        </p:nvPicPr>
        <p:blipFill>
          <a:blip r:embed="rId11"/>
          <a:stretch>
            <a:fillRect/>
          </a:stretch>
        </p:blipFill>
        <p:spPr>
          <a:xfrm>
            <a:off x="6874990" y="4097278"/>
            <a:ext cx="384081" cy="457240"/>
          </a:xfrm>
          <a:prstGeom prst="rect">
            <a:avLst/>
          </a:prstGeom>
        </p:spPr>
      </p:pic>
      <p:pic>
        <p:nvPicPr>
          <p:cNvPr id="15" name="Picture 14"/>
          <p:cNvPicPr>
            <a:picLocks noChangeAspect="1"/>
          </p:cNvPicPr>
          <p:nvPr/>
        </p:nvPicPr>
        <p:blipFill>
          <a:blip r:embed="rId12"/>
          <a:stretch>
            <a:fillRect/>
          </a:stretch>
        </p:blipFill>
        <p:spPr>
          <a:xfrm>
            <a:off x="3187772" y="4120787"/>
            <a:ext cx="3255546" cy="451143"/>
          </a:xfrm>
          <a:prstGeom prst="rect">
            <a:avLst/>
          </a:prstGeom>
        </p:spPr>
      </p:pic>
    </p:spTree>
    <p:extLst>
      <p:ext uri="{BB962C8B-B14F-4D97-AF65-F5344CB8AC3E}">
        <p14:creationId xmlns:p14="http://schemas.microsoft.com/office/powerpoint/2010/main" val="127283247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912735" y="6093547"/>
            <a:ext cx="2065582" cy="507159"/>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733" y="5913092"/>
            <a:ext cx="2049452" cy="81978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92487" y="6026171"/>
            <a:ext cx="660643" cy="593621"/>
          </a:xfrm>
          <a:prstGeom prst="rect">
            <a:avLst/>
          </a:prstGeom>
        </p:spPr>
      </p:pic>
      <p:pic>
        <p:nvPicPr>
          <p:cNvPr id="8" name="Picture 7"/>
          <p:cNvPicPr>
            <a:picLocks noChangeAspect="1"/>
          </p:cNvPicPr>
          <p:nvPr/>
        </p:nvPicPr>
        <p:blipFill>
          <a:blip r:embed="rId5"/>
          <a:stretch>
            <a:fillRect/>
          </a:stretch>
        </p:blipFill>
        <p:spPr>
          <a:xfrm>
            <a:off x="10488224" y="5913092"/>
            <a:ext cx="715363" cy="832422"/>
          </a:xfrm>
          <a:prstGeom prst="rect">
            <a:avLst/>
          </a:prstGeom>
        </p:spPr>
      </p:pic>
      <p:pic>
        <p:nvPicPr>
          <p:cNvPr id="9" name="Picture 8"/>
          <p:cNvPicPr>
            <a:picLocks noChangeAspect="1"/>
          </p:cNvPicPr>
          <p:nvPr/>
        </p:nvPicPr>
        <p:blipFill>
          <a:blip r:embed="rId6"/>
          <a:stretch>
            <a:fillRect/>
          </a:stretch>
        </p:blipFill>
        <p:spPr>
          <a:xfrm>
            <a:off x="9944101" y="195983"/>
            <a:ext cx="2250086" cy="1181205"/>
          </a:xfrm>
          <a:prstGeom prst="rect">
            <a:avLst/>
          </a:prstGeom>
        </p:spPr>
      </p:pic>
      <p:sp>
        <p:nvSpPr>
          <p:cNvPr id="3" name="Rectangle 2"/>
          <p:cNvSpPr/>
          <p:nvPr/>
        </p:nvSpPr>
        <p:spPr>
          <a:xfrm>
            <a:off x="488479" y="786585"/>
            <a:ext cx="10357426" cy="3231654"/>
          </a:xfrm>
          <a:prstGeom prst="rect">
            <a:avLst/>
          </a:prstGeom>
        </p:spPr>
        <p:txBody>
          <a:bodyPr wrap="square">
            <a:spAutoFit/>
          </a:bodyPr>
          <a:lstStyle/>
          <a:p>
            <a:r>
              <a:rPr lang="en-US" sz="2400" b="1" dirty="0">
                <a:solidFill>
                  <a:schemeClr val="tx2"/>
                </a:solidFill>
              </a:rPr>
              <a:t>Deep brain stimulation (ventral </a:t>
            </a:r>
            <a:r>
              <a:rPr lang="en-US" sz="2400" b="1" dirty="0" err="1" smtClean="0">
                <a:solidFill>
                  <a:schemeClr val="tx2"/>
                </a:solidFill>
              </a:rPr>
              <a:t>tegmentum</a:t>
            </a:r>
            <a:r>
              <a:rPr lang="en-US" sz="2400" b="1" dirty="0" smtClean="0">
                <a:solidFill>
                  <a:schemeClr val="tx2"/>
                </a:solidFill>
              </a:rPr>
              <a:t>/posterior hypothalamic </a:t>
            </a:r>
            <a:r>
              <a:rPr lang="en-US" sz="2400" b="1" dirty="0">
                <a:solidFill>
                  <a:schemeClr val="tx2"/>
                </a:solidFill>
              </a:rPr>
              <a:t>region)</a:t>
            </a:r>
          </a:p>
          <a:p>
            <a:endParaRPr lang="en-US" sz="2000" dirty="0" smtClean="0">
              <a:solidFill>
                <a:srgbClr val="000000"/>
              </a:solidFill>
            </a:endParaRPr>
          </a:p>
          <a:p>
            <a:r>
              <a:rPr lang="en-US" sz="2000" dirty="0" smtClean="0">
                <a:solidFill>
                  <a:srgbClr val="000000"/>
                </a:solidFill>
              </a:rPr>
              <a:t>Functional </a:t>
            </a:r>
            <a:r>
              <a:rPr lang="en-US" sz="2000" dirty="0">
                <a:solidFill>
                  <a:srgbClr val="000000"/>
                </a:solidFill>
              </a:rPr>
              <a:t>neuroimaging techniques show that </a:t>
            </a:r>
            <a:r>
              <a:rPr lang="en-US" sz="2000" dirty="0" smtClean="0">
                <a:solidFill>
                  <a:srgbClr val="000000"/>
                </a:solidFill>
              </a:rPr>
              <a:t>the posterior </a:t>
            </a:r>
            <a:r>
              <a:rPr lang="en-US" sz="2000" dirty="0">
                <a:solidFill>
                  <a:srgbClr val="000000"/>
                </a:solidFill>
              </a:rPr>
              <a:t>hypothalamic region is activated </a:t>
            </a:r>
            <a:r>
              <a:rPr lang="en-US" sz="2000" dirty="0" smtClean="0">
                <a:solidFill>
                  <a:srgbClr val="000000"/>
                </a:solidFill>
              </a:rPr>
              <a:t>during cluster </a:t>
            </a:r>
            <a:r>
              <a:rPr lang="en-US" sz="2000" dirty="0">
                <a:solidFill>
                  <a:srgbClr val="000000"/>
                </a:solidFill>
              </a:rPr>
              <a:t>headache attacks</a:t>
            </a:r>
            <a:r>
              <a:rPr lang="en-US" sz="2000" dirty="0" smtClean="0">
                <a:solidFill>
                  <a:srgbClr val="000000"/>
                </a:solidFill>
              </a:rPr>
              <a:t>.</a:t>
            </a:r>
            <a:r>
              <a:rPr lang="en-US" sz="2000" dirty="0" smtClean="0">
                <a:solidFill>
                  <a:srgbClr val="0000FF"/>
                </a:solidFill>
              </a:rPr>
              <a:t> </a:t>
            </a:r>
            <a:r>
              <a:rPr lang="en-US" sz="2000" dirty="0" smtClean="0">
                <a:solidFill>
                  <a:srgbClr val="000000"/>
                </a:solidFill>
              </a:rPr>
              <a:t>Stimulation </a:t>
            </a:r>
            <a:r>
              <a:rPr lang="en-US" sz="2000" dirty="0">
                <a:solidFill>
                  <a:srgbClr val="000000"/>
                </a:solidFill>
              </a:rPr>
              <a:t>of this </a:t>
            </a:r>
            <a:r>
              <a:rPr lang="en-US" sz="2000" dirty="0" smtClean="0">
                <a:solidFill>
                  <a:srgbClr val="000000"/>
                </a:solidFill>
              </a:rPr>
              <a:t>region increases </a:t>
            </a:r>
            <a:r>
              <a:rPr lang="en-US" sz="2000" dirty="0">
                <a:solidFill>
                  <a:srgbClr val="000000"/>
                </a:solidFill>
              </a:rPr>
              <a:t>blood flow through areas of the pain matrix</a:t>
            </a:r>
            <a:r>
              <a:rPr lang="en-US" sz="2000" dirty="0" smtClean="0">
                <a:solidFill>
                  <a:srgbClr val="000000"/>
                </a:solidFill>
              </a:rPr>
              <a:t>.</a:t>
            </a:r>
          </a:p>
          <a:p>
            <a:endParaRPr lang="en-US" sz="2000" dirty="0">
              <a:solidFill>
                <a:srgbClr val="000000"/>
              </a:solidFill>
            </a:endParaRPr>
          </a:p>
          <a:p>
            <a:r>
              <a:rPr lang="en-US" sz="2000" dirty="0">
                <a:solidFill>
                  <a:srgbClr val="000000"/>
                </a:solidFill>
              </a:rPr>
              <a:t>Deep brain electrodes were first implanted in </a:t>
            </a:r>
            <a:r>
              <a:rPr lang="en-US" sz="2000" dirty="0" smtClean="0">
                <a:solidFill>
                  <a:srgbClr val="000000"/>
                </a:solidFill>
              </a:rPr>
              <a:t>this region </a:t>
            </a:r>
            <a:r>
              <a:rPr lang="en-US" sz="2000" dirty="0">
                <a:solidFill>
                  <a:srgbClr val="000000"/>
                </a:solidFill>
              </a:rPr>
              <a:t>to treat a patient with cluster headache </a:t>
            </a:r>
            <a:r>
              <a:rPr lang="en-US" sz="2000" dirty="0" smtClean="0">
                <a:solidFill>
                  <a:srgbClr val="000000"/>
                </a:solidFill>
              </a:rPr>
              <a:t>in 2001.</a:t>
            </a:r>
            <a:r>
              <a:rPr lang="en-US" sz="2000" dirty="0" smtClean="0">
                <a:solidFill>
                  <a:srgbClr val="0000FF"/>
                </a:solidFill>
              </a:rPr>
              <a:t> </a:t>
            </a:r>
            <a:r>
              <a:rPr lang="en-US" sz="2000" dirty="0">
                <a:solidFill>
                  <a:srgbClr val="000000"/>
                </a:solidFill>
              </a:rPr>
              <a:t>Further work </a:t>
            </a:r>
            <a:r>
              <a:rPr lang="en-US" sz="2000" dirty="0" err="1">
                <a:solidFill>
                  <a:srgbClr val="000000"/>
                </a:solidFill>
              </a:rPr>
              <a:t>localised</a:t>
            </a:r>
            <a:r>
              <a:rPr lang="en-US" sz="2000" dirty="0">
                <a:solidFill>
                  <a:srgbClr val="000000"/>
                </a:solidFill>
              </a:rPr>
              <a:t> the site of </a:t>
            </a:r>
            <a:r>
              <a:rPr lang="en-US" sz="2000" dirty="0" smtClean="0">
                <a:solidFill>
                  <a:srgbClr val="000000"/>
                </a:solidFill>
              </a:rPr>
              <a:t>implantation to </a:t>
            </a:r>
            <a:r>
              <a:rPr lang="en-US" sz="2000" dirty="0">
                <a:solidFill>
                  <a:srgbClr val="000000"/>
                </a:solidFill>
              </a:rPr>
              <a:t>the ventral tegmental area rather than </a:t>
            </a:r>
            <a:r>
              <a:rPr lang="en-US" sz="2000" dirty="0" smtClean="0">
                <a:solidFill>
                  <a:srgbClr val="000000"/>
                </a:solidFill>
              </a:rPr>
              <a:t>the posterior </a:t>
            </a:r>
            <a:r>
              <a:rPr lang="en-US" sz="2000" dirty="0">
                <a:solidFill>
                  <a:srgbClr val="000000"/>
                </a:solidFill>
              </a:rPr>
              <a:t>hypothalamus</a:t>
            </a:r>
            <a:r>
              <a:rPr lang="en-US" sz="2000" dirty="0" smtClean="0">
                <a:solidFill>
                  <a:srgbClr val="000000"/>
                </a:solidFill>
              </a:rPr>
              <a:t>.</a:t>
            </a:r>
            <a:r>
              <a:rPr lang="en-US" sz="2000" dirty="0">
                <a:solidFill>
                  <a:srgbClr val="000000"/>
                </a:solidFill>
              </a:rPr>
              <a:t> </a:t>
            </a:r>
            <a:r>
              <a:rPr lang="en-US" sz="2000" dirty="0" smtClean="0">
                <a:solidFill>
                  <a:srgbClr val="000000"/>
                </a:solidFill>
              </a:rPr>
              <a:t>(</a:t>
            </a:r>
            <a:r>
              <a:rPr lang="en-US" sz="2000" dirty="0" err="1" smtClean="0">
                <a:solidFill>
                  <a:srgbClr val="000000"/>
                </a:solidFill>
              </a:rPr>
              <a:t>ipsilateral</a:t>
            </a:r>
            <a:r>
              <a:rPr lang="en-US" sz="2000" dirty="0" smtClean="0">
                <a:solidFill>
                  <a:srgbClr val="000000"/>
                </a:solidFill>
              </a:rPr>
              <a:t> </a:t>
            </a:r>
            <a:r>
              <a:rPr lang="en-US" sz="2000" dirty="0">
                <a:solidFill>
                  <a:srgbClr val="000000"/>
                </a:solidFill>
              </a:rPr>
              <a:t>to the site of </a:t>
            </a:r>
            <a:r>
              <a:rPr lang="en-US" sz="2000" dirty="0" smtClean="0">
                <a:solidFill>
                  <a:srgbClr val="000000"/>
                </a:solidFill>
              </a:rPr>
              <a:t>pain)</a:t>
            </a:r>
          </a:p>
          <a:p>
            <a:endParaRPr lang="en-US" sz="2000" dirty="0" smtClean="0">
              <a:solidFill>
                <a:srgbClr val="000000"/>
              </a:solidFill>
            </a:endParaRPr>
          </a:p>
        </p:txBody>
      </p:sp>
    </p:spTree>
    <p:extLst>
      <p:ext uri="{BB962C8B-B14F-4D97-AF65-F5344CB8AC3E}">
        <p14:creationId xmlns:p14="http://schemas.microsoft.com/office/powerpoint/2010/main" val="405914517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912735" y="6093547"/>
            <a:ext cx="2065582" cy="507159"/>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733" y="5913092"/>
            <a:ext cx="2049452" cy="81978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92487" y="6026171"/>
            <a:ext cx="660643" cy="593621"/>
          </a:xfrm>
          <a:prstGeom prst="rect">
            <a:avLst/>
          </a:prstGeom>
        </p:spPr>
      </p:pic>
      <p:pic>
        <p:nvPicPr>
          <p:cNvPr id="8" name="Picture 7"/>
          <p:cNvPicPr>
            <a:picLocks noChangeAspect="1"/>
          </p:cNvPicPr>
          <p:nvPr/>
        </p:nvPicPr>
        <p:blipFill>
          <a:blip r:embed="rId5"/>
          <a:stretch>
            <a:fillRect/>
          </a:stretch>
        </p:blipFill>
        <p:spPr>
          <a:xfrm>
            <a:off x="10488224" y="5913092"/>
            <a:ext cx="715363" cy="832422"/>
          </a:xfrm>
          <a:prstGeom prst="rect">
            <a:avLst/>
          </a:prstGeom>
        </p:spPr>
      </p:pic>
      <p:pic>
        <p:nvPicPr>
          <p:cNvPr id="9" name="Picture 8"/>
          <p:cNvPicPr>
            <a:picLocks noChangeAspect="1"/>
          </p:cNvPicPr>
          <p:nvPr/>
        </p:nvPicPr>
        <p:blipFill>
          <a:blip r:embed="rId6"/>
          <a:stretch>
            <a:fillRect/>
          </a:stretch>
        </p:blipFill>
        <p:spPr>
          <a:xfrm>
            <a:off x="9944101" y="195983"/>
            <a:ext cx="2250086" cy="1181205"/>
          </a:xfrm>
          <a:prstGeom prst="rect">
            <a:avLst/>
          </a:prstGeom>
        </p:spPr>
      </p:pic>
      <p:grpSp>
        <p:nvGrpSpPr>
          <p:cNvPr id="7" name="Group 4"/>
          <p:cNvGrpSpPr>
            <a:grpSpLocks noChangeAspect="1"/>
          </p:cNvGrpSpPr>
          <p:nvPr/>
        </p:nvGrpSpPr>
        <p:grpSpPr bwMode="auto">
          <a:xfrm>
            <a:off x="1095375" y="798513"/>
            <a:ext cx="8577263" cy="4637087"/>
            <a:chOff x="690" y="503"/>
            <a:chExt cx="5403" cy="2921"/>
          </a:xfrm>
        </p:grpSpPr>
        <p:sp>
          <p:nvSpPr>
            <p:cNvPr id="10" name="AutoShape 3"/>
            <p:cNvSpPr>
              <a:spLocks noChangeAspect="1" noChangeArrowheads="1" noTextEdit="1"/>
            </p:cNvSpPr>
            <p:nvPr/>
          </p:nvSpPr>
          <p:spPr bwMode="auto">
            <a:xfrm>
              <a:off x="690" y="503"/>
              <a:ext cx="5403" cy="2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9221"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0" y="503"/>
              <a:ext cx="5407" cy="2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08975321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912735" y="6093547"/>
            <a:ext cx="2065582" cy="507159"/>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733" y="5913092"/>
            <a:ext cx="2049452" cy="81978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92487" y="6026171"/>
            <a:ext cx="660643" cy="593621"/>
          </a:xfrm>
          <a:prstGeom prst="rect">
            <a:avLst/>
          </a:prstGeom>
        </p:spPr>
      </p:pic>
      <p:pic>
        <p:nvPicPr>
          <p:cNvPr id="8" name="Picture 7"/>
          <p:cNvPicPr>
            <a:picLocks noChangeAspect="1"/>
          </p:cNvPicPr>
          <p:nvPr/>
        </p:nvPicPr>
        <p:blipFill>
          <a:blip r:embed="rId5"/>
          <a:stretch>
            <a:fillRect/>
          </a:stretch>
        </p:blipFill>
        <p:spPr>
          <a:xfrm>
            <a:off x="10488224" y="5913092"/>
            <a:ext cx="715363" cy="832422"/>
          </a:xfrm>
          <a:prstGeom prst="rect">
            <a:avLst/>
          </a:prstGeom>
        </p:spPr>
      </p:pic>
      <p:pic>
        <p:nvPicPr>
          <p:cNvPr id="9" name="Picture 8"/>
          <p:cNvPicPr>
            <a:picLocks noChangeAspect="1"/>
          </p:cNvPicPr>
          <p:nvPr/>
        </p:nvPicPr>
        <p:blipFill>
          <a:blip r:embed="rId6"/>
          <a:stretch>
            <a:fillRect/>
          </a:stretch>
        </p:blipFill>
        <p:spPr>
          <a:xfrm>
            <a:off x="9944101" y="195983"/>
            <a:ext cx="2250086" cy="1181205"/>
          </a:xfrm>
          <a:prstGeom prst="rect">
            <a:avLst/>
          </a:prstGeom>
        </p:spPr>
      </p:pic>
      <p:sp>
        <p:nvSpPr>
          <p:cNvPr id="3" name="Rectangle 2"/>
          <p:cNvSpPr/>
          <p:nvPr/>
        </p:nvSpPr>
        <p:spPr>
          <a:xfrm>
            <a:off x="651169" y="786585"/>
            <a:ext cx="10353581" cy="2769989"/>
          </a:xfrm>
          <a:prstGeom prst="rect">
            <a:avLst/>
          </a:prstGeom>
        </p:spPr>
        <p:txBody>
          <a:bodyPr wrap="square">
            <a:spAutoFit/>
          </a:bodyPr>
          <a:lstStyle/>
          <a:p>
            <a:r>
              <a:rPr lang="en-US" sz="2400" b="1" dirty="0">
                <a:solidFill>
                  <a:srgbClr val="000000"/>
                </a:solidFill>
              </a:rPr>
              <a:t>Possible uses of deep brain </a:t>
            </a:r>
            <a:r>
              <a:rPr lang="en-US" sz="2400" b="1" dirty="0" smtClean="0">
                <a:solidFill>
                  <a:srgbClr val="000000"/>
                </a:solidFill>
              </a:rPr>
              <a:t>stimulation</a:t>
            </a:r>
          </a:p>
          <a:p>
            <a:endParaRPr lang="en-US" sz="2400" b="1" dirty="0">
              <a:solidFill>
                <a:srgbClr val="000000"/>
              </a:solidFill>
            </a:endParaRPr>
          </a:p>
          <a:p>
            <a:r>
              <a:rPr lang="en-US" dirty="0" smtClean="0">
                <a:solidFill>
                  <a:srgbClr val="000000"/>
                </a:solidFill>
              </a:rPr>
              <a:t>Patients </a:t>
            </a:r>
            <a:r>
              <a:rPr lang="en-US" dirty="0">
                <a:solidFill>
                  <a:srgbClr val="000000"/>
                </a:solidFill>
              </a:rPr>
              <a:t>should </a:t>
            </a:r>
            <a:r>
              <a:rPr lang="en-US" dirty="0" smtClean="0">
                <a:solidFill>
                  <a:srgbClr val="000000"/>
                </a:solidFill>
              </a:rPr>
              <a:t>have proven </a:t>
            </a:r>
            <a:r>
              <a:rPr lang="en-US" dirty="0">
                <a:solidFill>
                  <a:srgbClr val="000000"/>
                </a:solidFill>
              </a:rPr>
              <a:t>refractory to all other treatments, </a:t>
            </a:r>
            <a:r>
              <a:rPr lang="en-US" dirty="0" smtClean="0">
                <a:solidFill>
                  <a:srgbClr val="000000"/>
                </a:solidFill>
              </a:rPr>
              <a:t>including other </a:t>
            </a:r>
            <a:r>
              <a:rPr lang="en-US" dirty="0" err="1">
                <a:solidFill>
                  <a:srgbClr val="000000"/>
                </a:solidFill>
              </a:rPr>
              <a:t>neurostimulation</a:t>
            </a:r>
            <a:r>
              <a:rPr lang="en-US" dirty="0">
                <a:solidFill>
                  <a:srgbClr val="000000"/>
                </a:solidFill>
              </a:rPr>
              <a:t> techniques, and need to </a:t>
            </a:r>
            <a:r>
              <a:rPr lang="en-US" dirty="0" smtClean="0">
                <a:solidFill>
                  <a:srgbClr val="000000"/>
                </a:solidFill>
              </a:rPr>
              <a:t>have normal </a:t>
            </a:r>
            <a:r>
              <a:rPr lang="en-US" dirty="0">
                <a:solidFill>
                  <a:srgbClr val="000000"/>
                </a:solidFill>
              </a:rPr>
              <a:t>brain anatomy</a:t>
            </a:r>
            <a:r>
              <a:rPr lang="en-US" dirty="0" smtClean="0">
                <a:solidFill>
                  <a:srgbClr val="000000"/>
                </a:solidFill>
              </a:rPr>
              <a:t>.</a:t>
            </a:r>
          </a:p>
          <a:p>
            <a:endParaRPr lang="en-US" dirty="0" smtClean="0">
              <a:solidFill>
                <a:srgbClr val="000000"/>
              </a:solidFill>
            </a:endParaRPr>
          </a:p>
          <a:p>
            <a:r>
              <a:rPr lang="en-US" dirty="0" smtClean="0">
                <a:solidFill>
                  <a:srgbClr val="000000"/>
                </a:solidFill>
              </a:rPr>
              <a:t> </a:t>
            </a:r>
            <a:r>
              <a:rPr lang="en-US" dirty="0">
                <a:solidFill>
                  <a:srgbClr val="000000"/>
                </a:solidFill>
              </a:rPr>
              <a:t>Implantation must only occur </a:t>
            </a:r>
            <a:r>
              <a:rPr lang="en-US" dirty="0" smtClean="0">
                <a:solidFill>
                  <a:srgbClr val="000000"/>
                </a:solidFill>
              </a:rPr>
              <a:t>in highly </a:t>
            </a:r>
            <a:r>
              <a:rPr lang="en-US" dirty="0">
                <a:solidFill>
                  <a:srgbClr val="000000"/>
                </a:solidFill>
              </a:rPr>
              <a:t>specialist </a:t>
            </a:r>
            <a:r>
              <a:rPr lang="en-US" dirty="0" err="1">
                <a:solidFill>
                  <a:srgbClr val="000000"/>
                </a:solidFill>
              </a:rPr>
              <a:t>centres</a:t>
            </a:r>
            <a:r>
              <a:rPr lang="en-US" dirty="0">
                <a:solidFill>
                  <a:srgbClr val="000000"/>
                </a:solidFill>
              </a:rPr>
              <a:t> and all candidates must </a:t>
            </a:r>
            <a:r>
              <a:rPr lang="en-US" dirty="0" smtClean="0">
                <a:solidFill>
                  <a:srgbClr val="000000"/>
                </a:solidFill>
              </a:rPr>
              <a:t>have been </a:t>
            </a:r>
            <a:r>
              <a:rPr lang="en-US" dirty="0">
                <a:solidFill>
                  <a:srgbClr val="000000"/>
                </a:solidFill>
              </a:rPr>
              <a:t>approved by a multidisciplinary team, including </a:t>
            </a:r>
            <a:r>
              <a:rPr lang="en-US" dirty="0" smtClean="0">
                <a:solidFill>
                  <a:srgbClr val="000000"/>
                </a:solidFill>
              </a:rPr>
              <a:t>a psychologist</a:t>
            </a:r>
            <a:r>
              <a:rPr lang="en-US" dirty="0">
                <a:solidFill>
                  <a:srgbClr val="000000"/>
                </a:solidFill>
              </a:rPr>
              <a:t>. </a:t>
            </a:r>
            <a:endParaRPr lang="en-US" dirty="0" smtClean="0">
              <a:solidFill>
                <a:srgbClr val="000000"/>
              </a:solidFill>
            </a:endParaRPr>
          </a:p>
          <a:p>
            <a:endParaRPr lang="en-US" dirty="0" smtClean="0">
              <a:solidFill>
                <a:srgbClr val="000000"/>
              </a:solidFill>
            </a:endParaRPr>
          </a:p>
          <a:p>
            <a:r>
              <a:rPr lang="en-US" dirty="0" smtClean="0">
                <a:solidFill>
                  <a:srgbClr val="000000"/>
                </a:solidFill>
              </a:rPr>
              <a:t>There </a:t>
            </a:r>
            <a:r>
              <a:rPr lang="en-US" dirty="0">
                <a:solidFill>
                  <a:srgbClr val="000000"/>
                </a:solidFill>
              </a:rPr>
              <a:t>is no evidence to support the use </a:t>
            </a:r>
            <a:r>
              <a:rPr lang="en-US" dirty="0" smtClean="0">
                <a:solidFill>
                  <a:srgbClr val="000000"/>
                </a:solidFill>
              </a:rPr>
              <a:t>of deep </a:t>
            </a:r>
            <a:r>
              <a:rPr lang="en-US" dirty="0">
                <a:solidFill>
                  <a:srgbClr val="000000"/>
                </a:solidFill>
              </a:rPr>
              <a:t>brain stimulation in chronic migraine.</a:t>
            </a:r>
            <a:endParaRPr lang="en-US" dirty="0"/>
          </a:p>
        </p:txBody>
      </p:sp>
    </p:spTree>
    <p:extLst>
      <p:ext uri="{BB962C8B-B14F-4D97-AF65-F5344CB8AC3E}">
        <p14:creationId xmlns:p14="http://schemas.microsoft.com/office/powerpoint/2010/main" val="326433974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912735" y="6093547"/>
            <a:ext cx="2065582" cy="507159"/>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733" y="5913092"/>
            <a:ext cx="2049452" cy="81978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92487" y="6026171"/>
            <a:ext cx="660643" cy="593621"/>
          </a:xfrm>
          <a:prstGeom prst="rect">
            <a:avLst/>
          </a:prstGeom>
        </p:spPr>
      </p:pic>
      <p:pic>
        <p:nvPicPr>
          <p:cNvPr id="8" name="Picture 7"/>
          <p:cNvPicPr>
            <a:picLocks noChangeAspect="1"/>
          </p:cNvPicPr>
          <p:nvPr/>
        </p:nvPicPr>
        <p:blipFill>
          <a:blip r:embed="rId5"/>
          <a:stretch>
            <a:fillRect/>
          </a:stretch>
        </p:blipFill>
        <p:spPr>
          <a:xfrm>
            <a:off x="10488224" y="5913092"/>
            <a:ext cx="715363" cy="832422"/>
          </a:xfrm>
          <a:prstGeom prst="rect">
            <a:avLst/>
          </a:prstGeom>
        </p:spPr>
      </p:pic>
      <p:pic>
        <p:nvPicPr>
          <p:cNvPr id="9" name="Picture 8"/>
          <p:cNvPicPr>
            <a:picLocks noChangeAspect="1"/>
          </p:cNvPicPr>
          <p:nvPr/>
        </p:nvPicPr>
        <p:blipFill>
          <a:blip r:embed="rId6"/>
          <a:stretch>
            <a:fillRect/>
          </a:stretch>
        </p:blipFill>
        <p:spPr>
          <a:xfrm>
            <a:off x="9944101" y="195983"/>
            <a:ext cx="2250086" cy="1181205"/>
          </a:xfrm>
          <a:prstGeom prst="rect">
            <a:avLst/>
          </a:prstGeom>
        </p:spPr>
      </p:pic>
      <p:sp>
        <p:nvSpPr>
          <p:cNvPr id="3" name="Rectangle 2"/>
          <p:cNvSpPr/>
          <p:nvPr/>
        </p:nvSpPr>
        <p:spPr>
          <a:xfrm>
            <a:off x="701343" y="1005056"/>
            <a:ext cx="10502244" cy="3785652"/>
          </a:xfrm>
          <a:prstGeom prst="rect">
            <a:avLst/>
          </a:prstGeom>
        </p:spPr>
        <p:txBody>
          <a:bodyPr wrap="square">
            <a:spAutoFit/>
          </a:bodyPr>
          <a:lstStyle/>
          <a:p>
            <a:r>
              <a:rPr lang="en-US" sz="2400" b="1" dirty="0"/>
              <a:t>Using deep brain stimulation</a:t>
            </a:r>
          </a:p>
          <a:p>
            <a:r>
              <a:rPr lang="en-US" dirty="0"/>
              <a:t>Deep brain stimulation is reserved for patients </a:t>
            </a:r>
            <a:r>
              <a:rPr lang="en-US" dirty="0" smtClean="0"/>
              <a:t>with end-of-line </a:t>
            </a:r>
            <a:r>
              <a:rPr lang="en-US" dirty="0"/>
              <a:t>refractory chronic cluster headache</a:t>
            </a:r>
            <a:r>
              <a:rPr lang="en-US" dirty="0" smtClean="0"/>
              <a:t>.</a:t>
            </a:r>
          </a:p>
          <a:p>
            <a:endParaRPr lang="en-US" dirty="0"/>
          </a:p>
          <a:p>
            <a:r>
              <a:rPr lang="en-US" dirty="0"/>
              <a:t>Following implantation, a specialist </a:t>
            </a:r>
            <a:r>
              <a:rPr lang="en-US" dirty="0" err="1"/>
              <a:t>programmes</a:t>
            </a:r>
            <a:r>
              <a:rPr lang="en-US" dirty="0"/>
              <a:t> </a:t>
            </a:r>
            <a:r>
              <a:rPr lang="en-US" dirty="0" smtClean="0"/>
              <a:t>the </a:t>
            </a:r>
            <a:r>
              <a:rPr lang="en-US" dirty="0"/>
              <a:t>device, which is then left switched on at all times</a:t>
            </a:r>
            <a:r>
              <a:rPr lang="en-US" dirty="0" smtClean="0"/>
              <a:t>.</a:t>
            </a:r>
          </a:p>
          <a:p>
            <a:endParaRPr lang="en-US" dirty="0"/>
          </a:p>
          <a:p>
            <a:r>
              <a:rPr lang="en-US" dirty="0"/>
              <a:t>Unlike the other invasive </a:t>
            </a:r>
            <a:r>
              <a:rPr lang="en-US" dirty="0" err="1"/>
              <a:t>neurostimulation</a:t>
            </a:r>
            <a:r>
              <a:rPr lang="en-US" dirty="0"/>
              <a:t> devices</a:t>
            </a:r>
            <a:r>
              <a:rPr lang="en-US" dirty="0" smtClean="0"/>
              <a:t>, the </a:t>
            </a:r>
            <a:r>
              <a:rPr lang="en-US" dirty="0"/>
              <a:t>patient is advised not to change their stimulation</a:t>
            </a:r>
          </a:p>
          <a:p>
            <a:r>
              <a:rPr lang="en-US" dirty="0"/>
              <a:t>settings. </a:t>
            </a:r>
            <a:endParaRPr lang="en-US" dirty="0" smtClean="0"/>
          </a:p>
          <a:p>
            <a:endParaRPr lang="en-US" dirty="0" smtClean="0"/>
          </a:p>
          <a:p>
            <a:r>
              <a:rPr lang="en-US" dirty="0" smtClean="0"/>
              <a:t>Initially </a:t>
            </a:r>
            <a:r>
              <a:rPr lang="en-US" dirty="0"/>
              <a:t>patients should be followed </a:t>
            </a:r>
            <a:r>
              <a:rPr lang="en-US" dirty="0" smtClean="0"/>
              <a:t>up 3-monthly </a:t>
            </a:r>
            <a:r>
              <a:rPr lang="en-US" dirty="0"/>
              <a:t>to ensure the stimulation settings </a:t>
            </a:r>
            <a:r>
              <a:rPr lang="en-US" dirty="0" smtClean="0"/>
              <a:t>are adequate</a:t>
            </a:r>
            <a:r>
              <a:rPr lang="en-US" dirty="0"/>
              <a:t>. Current implants involve a </a:t>
            </a:r>
            <a:r>
              <a:rPr lang="en-US" dirty="0" err="1" smtClean="0"/>
              <a:t>nonrechargeable</a:t>
            </a:r>
            <a:r>
              <a:rPr lang="en-US" dirty="0" smtClean="0"/>
              <a:t> battery </a:t>
            </a:r>
            <a:r>
              <a:rPr lang="en-US" dirty="0"/>
              <a:t>with a lifetime of 5–7 years</a:t>
            </a:r>
            <a:r>
              <a:rPr lang="en-US" dirty="0" smtClean="0"/>
              <a:t>.</a:t>
            </a:r>
          </a:p>
          <a:p>
            <a:endParaRPr lang="en-US" dirty="0"/>
          </a:p>
          <a:p>
            <a:r>
              <a:rPr lang="en-US" dirty="0" smtClean="0"/>
              <a:t> As with </a:t>
            </a:r>
            <a:r>
              <a:rPr lang="en-US" dirty="0"/>
              <a:t>occipital nerve stimulation, if there is </a:t>
            </a:r>
            <a:r>
              <a:rPr lang="en-US" dirty="0" smtClean="0"/>
              <a:t>no improvement </a:t>
            </a:r>
            <a:r>
              <a:rPr lang="en-US" dirty="0"/>
              <a:t>after 1–2 years of stable, </a:t>
            </a:r>
            <a:r>
              <a:rPr lang="en-US" dirty="0" smtClean="0"/>
              <a:t>adequate stimulation</a:t>
            </a:r>
            <a:r>
              <a:rPr lang="en-US" dirty="0"/>
              <a:t>, then the treatment is unlikely to help</a:t>
            </a:r>
            <a:r>
              <a:rPr lang="en-US" dirty="0" smtClean="0"/>
              <a:t>.</a:t>
            </a:r>
            <a:endParaRPr lang="en-US" dirty="0"/>
          </a:p>
        </p:txBody>
      </p:sp>
    </p:spTree>
    <p:extLst>
      <p:ext uri="{BB962C8B-B14F-4D97-AF65-F5344CB8AC3E}">
        <p14:creationId xmlns:p14="http://schemas.microsoft.com/office/powerpoint/2010/main" val="39575183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912735" y="6093547"/>
            <a:ext cx="2065582" cy="507159"/>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733" y="5913092"/>
            <a:ext cx="2049452" cy="81978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92487" y="6026171"/>
            <a:ext cx="660643" cy="593621"/>
          </a:xfrm>
          <a:prstGeom prst="rect">
            <a:avLst/>
          </a:prstGeom>
        </p:spPr>
      </p:pic>
      <p:pic>
        <p:nvPicPr>
          <p:cNvPr id="8" name="Picture 7"/>
          <p:cNvPicPr>
            <a:picLocks noChangeAspect="1"/>
          </p:cNvPicPr>
          <p:nvPr/>
        </p:nvPicPr>
        <p:blipFill>
          <a:blip r:embed="rId5"/>
          <a:stretch>
            <a:fillRect/>
          </a:stretch>
        </p:blipFill>
        <p:spPr>
          <a:xfrm>
            <a:off x="10488224" y="5913092"/>
            <a:ext cx="715363" cy="832422"/>
          </a:xfrm>
          <a:prstGeom prst="rect">
            <a:avLst/>
          </a:prstGeom>
        </p:spPr>
      </p:pic>
      <p:pic>
        <p:nvPicPr>
          <p:cNvPr id="9" name="Picture 8"/>
          <p:cNvPicPr>
            <a:picLocks noChangeAspect="1"/>
          </p:cNvPicPr>
          <p:nvPr/>
        </p:nvPicPr>
        <p:blipFill>
          <a:blip r:embed="rId6"/>
          <a:stretch>
            <a:fillRect/>
          </a:stretch>
        </p:blipFill>
        <p:spPr>
          <a:xfrm>
            <a:off x="9944101" y="195983"/>
            <a:ext cx="2250086" cy="1181205"/>
          </a:xfrm>
          <a:prstGeom prst="rect">
            <a:avLst/>
          </a:prstGeom>
        </p:spPr>
      </p:pic>
      <p:sp>
        <p:nvSpPr>
          <p:cNvPr id="7" name="Rectangle 6"/>
          <p:cNvSpPr/>
          <p:nvPr/>
        </p:nvSpPr>
        <p:spPr>
          <a:xfrm>
            <a:off x="822996" y="1377188"/>
            <a:ext cx="10469491" cy="2585323"/>
          </a:xfrm>
          <a:prstGeom prst="rect">
            <a:avLst/>
          </a:prstGeom>
        </p:spPr>
        <p:txBody>
          <a:bodyPr wrap="square">
            <a:spAutoFit/>
          </a:bodyPr>
          <a:lstStyle/>
          <a:p>
            <a:pPr marL="285750" indent="-285750">
              <a:buClr>
                <a:schemeClr val="accent1"/>
              </a:buClr>
              <a:buFont typeface="Wingdings" panose="05000000000000000000" pitchFamily="2" charset="2"/>
              <a:buChar char="Ø"/>
            </a:pPr>
            <a:r>
              <a:rPr lang="en-US" dirty="0" smtClean="0"/>
              <a:t>Neuromodulation </a:t>
            </a:r>
            <a:r>
              <a:rPr lang="en-US" dirty="0"/>
              <a:t>works by manipulating central or peripheral pain pathways using electrical or magnetic </a:t>
            </a:r>
            <a:r>
              <a:rPr lang="en-US" dirty="0" smtClean="0"/>
              <a:t>impulses </a:t>
            </a:r>
            <a:r>
              <a:rPr lang="en-US" dirty="0" smtClean="0">
                <a:solidFill>
                  <a:srgbClr val="222222"/>
                </a:solidFill>
              </a:rPr>
              <a:t>to </a:t>
            </a:r>
            <a:r>
              <a:rPr lang="en-US" dirty="0">
                <a:solidFill>
                  <a:srgbClr val="222222"/>
                </a:solidFill>
              </a:rPr>
              <a:t>modulate pain </a:t>
            </a:r>
            <a:r>
              <a:rPr lang="en-US" dirty="0" smtClean="0">
                <a:solidFill>
                  <a:srgbClr val="222222"/>
                </a:solidFill>
              </a:rPr>
              <a:t>pathways </a:t>
            </a:r>
            <a:r>
              <a:rPr lang="en-US" dirty="0" smtClean="0"/>
              <a:t>in </a:t>
            </a:r>
            <a:r>
              <a:rPr lang="en-US" dirty="0"/>
              <a:t>such a way to reduce pain levels</a:t>
            </a:r>
            <a:r>
              <a:rPr lang="en-US" dirty="0" smtClean="0"/>
              <a:t>. </a:t>
            </a:r>
          </a:p>
          <a:p>
            <a:pPr marL="285750" indent="-285750">
              <a:buClr>
                <a:schemeClr val="accent1"/>
              </a:buClr>
              <a:buFont typeface="Wingdings" panose="05000000000000000000" pitchFamily="2" charset="2"/>
              <a:buChar char="Ø"/>
            </a:pPr>
            <a:endParaRPr lang="en-US" dirty="0"/>
          </a:p>
          <a:p>
            <a:pPr>
              <a:buClr>
                <a:schemeClr val="accent1"/>
              </a:buClr>
            </a:pPr>
            <a:endParaRPr lang="en-US" dirty="0" smtClean="0">
              <a:solidFill>
                <a:srgbClr val="222222"/>
              </a:solidFill>
            </a:endParaRPr>
          </a:p>
          <a:p>
            <a:pPr marL="285750" indent="-285750">
              <a:buClr>
                <a:schemeClr val="accent1"/>
              </a:buClr>
              <a:buFont typeface="Wingdings" panose="05000000000000000000" pitchFamily="2" charset="2"/>
              <a:buChar char="Ø"/>
            </a:pPr>
            <a:r>
              <a:rPr lang="en-US" dirty="0"/>
              <a:t>There are multiple targets for </a:t>
            </a:r>
            <a:r>
              <a:rPr lang="en-US" dirty="0" err="1"/>
              <a:t>neurostimulation</a:t>
            </a:r>
            <a:r>
              <a:rPr lang="en-US" dirty="0"/>
              <a:t> in </a:t>
            </a:r>
            <a:r>
              <a:rPr lang="en-US" dirty="0" smtClean="0"/>
              <a:t>headache.</a:t>
            </a:r>
          </a:p>
          <a:p>
            <a:pPr marL="285750" indent="-285750">
              <a:buClr>
                <a:schemeClr val="accent1"/>
              </a:buClr>
              <a:buFont typeface="Wingdings" panose="05000000000000000000" pitchFamily="2" charset="2"/>
              <a:buChar char="Ø"/>
            </a:pPr>
            <a:endParaRPr lang="en-US" dirty="0"/>
          </a:p>
          <a:p>
            <a:pPr marL="285750" indent="-285750">
              <a:buClr>
                <a:schemeClr val="accent1"/>
              </a:buClr>
              <a:buFont typeface="Wingdings" panose="05000000000000000000" pitchFamily="2" charset="2"/>
              <a:buChar char="Ø"/>
            </a:pPr>
            <a:endParaRPr lang="en-US" dirty="0" smtClean="0">
              <a:solidFill>
                <a:srgbClr val="222222"/>
              </a:solidFill>
            </a:endParaRPr>
          </a:p>
          <a:p>
            <a:pPr marL="285750" indent="-285750">
              <a:buClr>
                <a:schemeClr val="accent1"/>
              </a:buClr>
              <a:buFont typeface="Wingdings" panose="05000000000000000000" pitchFamily="2" charset="2"/>
              <a:buChar char="Ø"/>
            </a:pPr>
            <a:r>
              <a:rPr lang="en-US" dirty="0" smtClean="0">
                <a:solidFill>
                  <a:srgbClr val="222222"/>
                </a:solidFill>
              </a:rPr>
              <a:t>This </a:t>
            </a:r>
            <a:r>
              <a:rPr lang="en-US" dirty="0">
                <a:solidFill>
                  <a:srgbClr val="222222"/>
                </a:solidFill>
              </a:rPr>
              <a:t>type of treatment can </a:t>
            </a:r>
            <a:r>
              <a:rPr lang="en-US" dirty="0" smtClean="0">
                <a:solidFill>
                  <a:srgbClr val="222222"/>
                </a:solidFill>
              </a:rPr>
              <a:t>use for acute treatment or preventive therapy.</a:t>
            </a:r>
          </a:p>
          <a:p>
            <a:pPr marL="285750" indent="-285750">
              <a:buClr>
                <a:schemeClr val="accent1"/>
              </a:buClr>
              <a:buFont typeface="Wingdings" panose="05000000000000000000" pitchFamily="2" charset="2"/>
              <a:buChar char="Ø"/>
            </a:pPr>
            <a:endParaRPr lang="en-US" dirty="0" smtClean="0">
              <a:solidFill>
                <a:srgbClr val="222222"/>
              </a:solidFill>
            </a:endParaRPr>
          </a:p>
        </p:txBody>
      </p:sp>
    </p:spTree>
    <p:extLst>
      <p:ext uri="{BB962C8B-B14F-4D97-AF65-F5344CB8AC3E}">
        <p14:creationId xmlns:p14="http://schemas.microsoft.com/office/powerpoint/2010/main" val="226727155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912735" y="6093547"/>
            <a:ext cx="2065582" cy="507159"/>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733" y="5913092"/>
            <a:ext cx="2049452" cy="81978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92487" y="6026171"/>
            <a:ext cx="660643" cy="593621"/>
          </a:xfrm>
          <a:prstGeom prst="rect">
            <a:avLst/>
          </a:prstGeom>
        </p:spPr>
      </p:pic>
      <p:pic>
        <p:nvPicPr>
          <p:cNvPr id="8" name="Picture 7"/>
          <p:cNvPicPr>
            <a:picLocks noChangeAspect="1"/>
          </p:cNvPicPr>
          <p:nvPr/>
        </p:nvPicPr>
        <p:blipFill>
          <a:blip r:embed="rId5"/>
          <a:stretch>
            <a:fillRect/>
          </a:stretch>
        </p:blipFill>
        <p:spPr>
          <a:xfrm>
            <a:off x="10488224" y="5913092"/>
            <a:ext cx="715363" cy="832422"/>
          </a:xfrm>
          <a:prstGeom prst="rect">
            <a:avLst/>
          </a:prstGeom>
        </p:spPr>
      </p:pic>
      <p:pic>
        <p:nvPicPr>
          <p:cNvPr id="9" name="Picture 8"/>
          <p:cNvPicPr>
            <a:picLocks noChangeAspect="1"/>
          </p:cNvPicPr>
          <p:nvPr/>
        </p:nvPicPr>
        <p:blipFill>
          <a:blip r:embed="rId6"/>
          <a:stretch>
            <a:fillRect/>
          </a:stretch>
        </p:blipFill>
        <p:spPr>
          <a:xfrm>
            <a:off x="9944101" y="195983"/>
            <a:ext cx="2250086" cy="1181205"/>
          </a:xfrm>
          <a:prstGeom prst="rect">
            <a:avLst/>
          </a:prstGeom>
        </p:spPr>
      </p:pic>
      <p:sp>
        <p:nvSpPr>
          <p:cNvPr id="3" name="Rectangle 2"/>
          <p:cNvSpPr/>
          <p:nvPr/>
        </p:nvSpPr>
        <p:spPr>
          <a:xfrm>
            <a:off x="637257" y="1377188"/>
            <a:ext cx="10431887" cy="1631216"/>
          </a:xfrm>
          <a:prstGeom prst="rect">
            <a:avLst/>
          </a:prstGeom>
        </p:spPr>
        <p:txBody>
          <a:bodyPr wrap="square">
            <a:spAutoFit/>
          </a:bodyPr>
          <a:lstStyle/>
          <a:p>
            <a:r>
              <a:rPr lang="en-US" sz="2000" dirty="0"/>
              <a:t>Deep brain stimulation carries the potential for serious risk. There is a single reported case of a patient with cluster headache dying from a postoperative </a:t>
            </a:r>
            <a:r>
              <a:rPr lang="en-US" sz="2000" dirty="0" err="1"/>
              <a:t>intracerebral</a:t>
            </a:r>
            <a:r>
              <a:rPr lang="en-US" sz="2000" dirty="0"/>
              <a:t> </a:t>
            </a:r>
            <a:r>
              <a:rPr lang="en-US" sz="2000" dirty="0" err="1"/>
              <a:t>haemorrhage</a:t>
            </a:r>
            <a:r>
              <a:rPr lang="en-US" sz="2000" dirty="0"/>
              <a:t>. The overall incidence of symptomatic </a:t>
            </a:r>
            <a:r>
              <a:rPr lang="en-US" sz="2000" dirty="0" err="1"/>
              <a:t>haemorrhage</a:t>
            </a:r>
            <a:r>
              <a:rPr lang="en-US" sz="2000" dirty="0"/>
              <a:t> in any deep brain stimulation surgery is around 2%, </a:t>
            </a:r>
            <a:endParaRPr lang="en-US" sz="2000" dirty="0" smtClean="0"/>
          </a:p>
          <a:p>
            <a:r>
              <a:rPr lang="en-US" sz="2000" dirty="0" smtClean="0"/>
              <a:t>Other </a:t>
            </a:r>
            <a:r>
              <a:rPr lang="en-US" sz="2000" dirty="0"/>
              <a:t>adverse events from our patients include transient diplopia or vertigo with changes in programming (almost universal), neck stiffness (12%) and pain over the implant (19%).</a:t>
            </a:r>
          </a:p>
        </p:txBody>
      </p:sp>
      <p:pic>
        <p:nvPicPr>
          <p:cNvPr id="7" name="Picture 6"/>
          <p:cNvPicPr>
            <a:picLocks noChangeAspect="1"/>
          </p:cNvPicPr>
          <p:nvPr/>
        </p:nvPicPr>
        <p:blipFill>
          <a:blip r:embed="rId7"/>
          <a:stretch>
            <a:fillRect/>
          </a:stretch>
        </p:blipFill>
        <p:spPr>
          <a:xfrm>
            <a:off x="2204185" y="3245107"/>
            <a:ext cx="2011854" cy="2298391"/>
          </a:xfrm>
          <a:prstGeom prst="rect">
            <a:avLst/>
          </a:prstGeom>
        </p:spPr>
      </p:pic>
      <p:pic>
        <p:nvPicPr>
          <p:cNvPr id="10" name="Picture 9"/>
          <p:cNvPicPr>
            <a:picLocks noChangeAspect="1"/>
          </p:cNvPicPr>
          <p:nvPr/>
        </p:nvPicPr>
        <p:blipFill>
          <a:blip r:embed="rId8"/>
          <a:stretch>
            <a:fillRect/>
          </a:stretch>
        </p:blipFill>
        <p:spPr>
          <a:xfrm>
            <a:off x="5334237" y="3354845"/>
            <a:ext cx="2450804" cy="2078916"/>
          </a:xfrm>
          <a:prstGeom prst="rect">
            <a:avLst/>
          </a:prstGeom>
        </p:spPr>
      </p:pic>
    </p:spTree>
    <p:extLst>
      <p:ext uri="{BB962C8B-B14F-4D97-AF65-F5344CB8AC3E}">
        <p14:creationId xmlns:p14="http://schemas.microsoft.com/office/powerpoint/2010/main" val="377144507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912735" y="6093547"/>
            <a:ext cx="2065582" cy="507159"/>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733" y="5913092"/>
            <a:ext cx="2049452" cy="81978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92487" y="6026171"/>
            <a:ext cx="660643" cy="593621"/>
          </a:xfrm>
          <a:prstGeom prst="rect">
            <a:avLst/>
          </a:prstGeom>
        </p:spPr>
      </p:pic>
      <p:pic>
        <p:nvPicPr>
          <p:cNvPr id="8" name="Picture 7"/>
          <p:cNvPicPr>
            <a:picLocks noChangeAspect="1"/>
          </p:cNvPicPr>
          <p:nvPr/>
        </p:nvPicPr>
        <p:blipFill>
          <a:blip r:embed="rId5"/>
          <a:stretch>
            <a:fillRect/>
          </a:stretch>
        </p:blipFill>
        <p:spPr>
          <a:xfrm>
            <a:off x="10488224" y="5913092"/>
            <a:ext cx="715363" cy="832422"/>
          </a:xfrm>
          <a:prstGeom prst="rect">
            <a:avLst/>
          </a:prstGeom>
        </p:spPr>
      </p:pic>
      <p:pic>
        <p:nvPicPr>
          <p:cNvPr id="9" name="Picture 8"/>
          <p:cNvPicPr>
            <a:picLocks noChangeAspect="1"/>
          </p:cNvPicPr>
          <p:nvPr/>
        </p:nvPicPr>
        <p:blipFill>
          <a:blip r:embed="rId6"/>
          <a:stretch>
            <a:fillRect/>
          </a:stretch>
        </p:blipFill>
        <p:spPr>
          <a:xfrm>
            <a:off x="9944101" y="195983"/>
            <a:ext cx="2250086" cy="1181205"/>
          </a:xfrm>
          <a:prstGeom prst="rect">
            <a:avLst/>
          </a:prstGeom>
        </p:spPr>
      </p:pic>
      <p:sp>
        <p:nvSpPr>
          <p:cNvPr id="3" name="Rectangle 2"/>
          <p:cNvSpPr/>
          <p:nvPr/>
        </p:nvSpPr>
        <p:spPr>
          <a:xfrm>
            <a:off x="788053" y="1090594"/>
            <a:ext cx="10314945" cy="3477875"/>
          </a:xfrm>
          <a:prstGeom prst="rect">
            <a:avLst/>
          </a:prstGeom>
        </p:spPr>
        <p:txBody>
          <a:bodyPr wrap="square">
            <a:spAutoFit/>
          </a:bodyPr>
          <a:lstStyle/>
          <a:p>
            <a:r>
              <a:rPr lang="en-US" sz="2000" b="1" dirty="0">
                <a:solidFill>
                  <a:srgbClr val="000000"/>
                </a:solidFill>
              </a:rPr>
              <a:t>Proposed mechanism of action</a:t>
            </a:r>
          </a:p>
          <a:p>
            <a:r>
              <a:rPr lang="en-US" sz="2000" dirty="0">
                <a:solidFill>
                  <a:srgbClr val="000000"/>
                </a:solidFill>
              </a:rPr>
              <a:t>Ventral tegmental area deep brain stimulation </a:t>
            </a:r>
            <a:r>
              <a:rPr lang="en-US" sz="2000" dirty="0" smtClean="0">
                <a:solidFill>
                  <a:srgbClr val="000000"/>
                </a:solidFill>
              </a:rPr>
              <a:t>probably acts </a:t>
            </a:r>
            <a:r>
              <a:rPr lang="en-US" sz="2000" dirty="0">
                <a:solidFill>
                  <a:srgbClr val="000000"/>
                </a:solidFill>
              </a:rPr>
              <a:t>upon pain circuits involved </a:t>
            </a:r>
            <a:r>
              <a:rPr lang="en-US" sz="2000" dirty="0" smtClean="0">
                <a:solidFill>
                  <a:srgbClr val="000000"/>
                </a:solidFill>
              </a:rPr>
              <a:t>maintaining chronic </a:t>
            </a:r>
            <a:r>
              <a:rPr lang="en-US" sz="2000" dirty="0">
                <a:solidFill>
                  <a:srgbClr val="000000"/>
                </a:solidFill>
              </a:rPr>
              <a:t>cluster </a:t>
            </a:r>
            <a:r>
              <a:rPr lang="en-US" sz="2000" dirty="0" smtClean="0">
                <a:solidFill>
                  <a:srgbClr val="000000"/>
                </a:solidFill>
              </a:rPr>
              <a:t>headache.</a:t>
            </a:r>
            <a:r>
              <a:rPr lang="en-US" sz="2000" dirty="0" smtClean="0">
                <a:solidFill>
                  <a:srgbClr val="0000FF"/>
                </a:solidFill>
              </a:rPr>
              <a:t> </a:t>
            </a:r>
          </a:p>
          <a:p>
            <a:endParaRPr lang="en-US" sz="2000" dirty="0" smtClean="0">
              <a:solidFill>
                <a:srgbClr val="0000FF"/>
              </a:solidFill>
            </a:endParaRPr>
          </a:p>
          <a:p>
            <a:r>
              <a:rPr lang="en-US" sz="2000" dirty="0" smtClean="0">
                <a:solidFill>
                  <a:srgbClr val="000000"/>
                </a:solidFill>
              </a:rPr>
              <a:t>Stimulation </a:t>
            </a:r>
            <a:r>
              <a:rPr lang="en-US" sz="2000" dirty="0">
                <a:solidFill>
                  <a:srgbClr val="000000"/>
                </a:solidFill>
              </a:rPr>
              <a:t>of this </a:t>
            </a:r>
            <a:r>
              <a:rPr lang="en-US" sz="2000" dirty="0" smtClean="0">
                <a:solidFill>
                  <a:srgbClr val="000000"/>
                </a:solidFill>
              </a:rPr>
              <a:t>region activates </a:t>
            </a:r>
            <a:r>
              <a:rPr lang="en-US" sz="2000" dirty="0">
                <a:solidFill>
                  <a:srgbClr val="000000"/>
                </a:solidFill>
              </a:rPr>
              <a:t>the hypothalamus, thalamus, </a:t>
            </a:r>
            <a:r>
              <a:rPr lang="en-US" sz="2000" dirty="0" smtClean="0">
                <a:solidFill>
                  <a:srgbClr val="000000"/>
                </a:solidFill>
              </a:rPr>
              <a:t>somatosensory cortex</a:t>
            </a:r>
            <a:r>
              <a:rPr lang="en-US" sz="2000" dirty="0">
                <a:solidFill>
                  <a:srgbClr val="000000"/>
                </a:solidFill>
              </a:rPr>
              <a:t>, anterior cingulate, and the </a:t>
            </a:r>
            <a:r>
              <a:rPr lang="en-US" sz="2000" dirty="0" err="1">
                <a:solidFill>
                  <a:srgbClr val="000000"/>
                </a:solidFill>
              </a:rPr>
              <a:t>ipsilateral</a:t>
            </a:r>
            <a:r>
              <a:rPr lang="en-US" sz="2000" dirty="0">
                <a:solidFill>
                  <a:srgbClr val="000000"/>
                </a:solidFill>
              </a:rPr>
              <a:t> </a:t>
            </a:r>
            <a:r>
              <a:rPr lang="en-US" sz="2000" dirty="0" smtClean="0">
                <a:solidFill>
                  <a:srgbClr val="000000"/>
                </a:solidFill>
              </a:rPr>
              <a:t>trigeminal nucleus </a:t>
            </a:r>
            <a:r>
              <a:rPr lang="en-US" sz="2000" dirty="0">
                <a:solidFill>
                  <a:srgbClr val="000000"/>
                </a:solidFill>
              </a:rPr>
              <a:t>and ganglion. These structures are </a:t>
            </a:r>
            <a:r>
              <a:rPr lang="en-US" sz="2000" dirty="0" smtClean="0">
                <a:solidFill>
                  <a:srgbClr val="000000"/>
                </a:solidFill>
              </a:rPr>
              <a:t>also active </a:t>
            </a:r>
            <a:r>
              <a:rPr lang="en-US" sz="2000" dirty="0">
                <a:solidFill>
                  <a:srgbClr val="000000"/>
                </a:solidFill>
              </a:rPr>
              <a:t>during acute cluster attacks</a:t>
            </a:r>
            <a:r>
              <a:rPr lang="en-US" sz="2000" dirty="0" smtClean="0">
                <a:solidFill>
                  <a:srgbClr val="000000"/>
                </a:solidFill>
              </a:rPr>
              <a:t>.</a:t>
            </a:r>
            <a:r>
              <a:rPr lang="en-US" sz="2000" dirty="0" smtClean="0">
                <a:solidFill>
                  <a:srgbClr val="0000FF"/>
                </a:solidFill>
              </a:rPr>
              <a:t> </a:t>
            </a:r>
          </a:p>
          <a:p>
            <a:endParaRPr lang="en-US" sz="2000" dirty="0" smtClean="0">
              <a:solidFill>
                <a:srgbClr val="0000FF"/>
              </a:solidFill>
            </a:endParaRPr>
          </a:p>
          <a:p>
            <a:r>
              <a:rPr lang="en-US" sz="2000" dirty="0" smtClean="0">
                <a:solidFill>
                  <a:srgbClr val="000000"/>
                </a:solidFill>
              </a:rPr>
              <a:t>On </a:t>
            </a:r>
            <a:r>
              <a:rPr lang="en-US" sz="2000" dirty="0">
                <a:solidFill>
                  <a:srgbClr val="000000"/>
                </a:solidFill>
              </a:rPr>
              <a:t>the basis </a:t>
            </a:r>
            <a:r>
              <a:rPr lang="en-US" sz="2000" dirty="0" smtClean="0">
                <a:solidFill>
                  <a:srgbClr val="000000"/>
                </a:solidFill>
              </a:rPr>
              <a:t>that the </a:t>
            </a:r>
            <a:r>
              <a:rPr lang="en-US" sz="2000" dirty="0">
                <a:solidFill>
                  <a:srgbClr val="000000"/>
                </a:solidFill>
              </a:rPr>
              <a:t>therapeutic effect takes several weeks, it has </a:t>
            </a:r>
            <a:r>
              <a:rPr lang="en-US" sz="2000" dirty="0" smtClean="0">
                <a:solidFill>
                  <a:srgbClr val="000000"/>
                </a:solidFill>
              </a:rPr>
              <a:t>been </a:t>
            </a:r>
            <a:r>
              <a:rPr lang="en-US" sz="2000" dirty="0" err="1" smtClean="0">
                <a:solidFill>
                  <a:srgbClr val="000000"/>
                </a:solidFill>
              </a:rPr>
              <a:t>hypothesised</a:t>
            </a:r>
            <a:r>
              <a:rPr lang="en-US" sz="2000" dirty="0" smtClean="0">
                <a:solidFill>
                  <a:srgbClr val="000000"/>
                </a:solidFill>
              </a:rPr>
              <a:t> </a:t>
            </a:r>
            <a:r>
              <a:rPr lang="en-US" sz="2000" dirty="0">
                <a:solidFill>
                  <a:srgbClr val="000000"/>
                </a:solidFill>
              </a:rPr>
              <a:t>that ventral </a:t>
            </a:r>
            <a:r>
              <a:rPr lang="en-US" sz="2000" dirty="0" err="1">
                <a:solidFill>
                  <a:srgbClr val="000000"/>
                </a:solidFill>
              </a:rPr>
              <a:t>tegmentum</a:t>
            </a:r>
            <a:r>
              <a:rPr lang="en-US" sz="2000" dirty="0">
                <a:solidFill>
                  <a:srgbClr val="000000"/>
                </a:solidFill>
              </a:rPr>
              <a:t> deep </a:t>
            </a:r>
            <a:r>
              <a:rPr lang="en-US" sz="2000" dirty="0" smtClean="0">
                <a:solidFill>
                  <a:srgbClr val="000000"/>
                </a:solidFill>
              </a:rPr>
              <a:t>brain stimulation </a:t>
            </a:r>
            <a:r>
              <a:rPr lang="en-US" sz="2000" dirty="0">
                <a:solidFill>
                  <a:srgbClr val="000000"/>
                </a:solidFill>
              </a:rPr>
              <a:t>induces a functional modulation of </a:t>
            </a:r>
            <a:r>
              <a:rPr lang="en-US" sz="2000" dirty="0" smtClean="0">
                <a:solidFill>
                  <a:srgbClr val="000000"/>
                </a:solidFill>
              </a:rPr>
              <a:t>the pain </a:t>
            </a:r>
            <a:r>
              <a:rPr lang="en-US" sz="2000" dirty="0">
                <a:solidFill>
                  <a:srgbClr val="000000"/>
                </a:solidFill>
              </a:rPr>
              <a:t>processing network in cluster headache </a:t>
            </a:r>
            <a:r>
              <a:rPr lang="en-US" sz="2000" dirty="0" smtClean="0">
                <a:solidFill>
                  <a:srgbClr val="000000"/>
                </a:solidFill>
              </a:rPr>
              <a:t>rather than </a:t>
            </a:r>
            <a:r>
              <a:rPr lang="en-US" sz="2000" dirty="0">
                <a:solidFill>
                  <a:srgbClr val="000000"/>
                </a:solidFill>
              </a:rPr>
              <a:t>pure inhibition of hypothalamic activity.</a:t>
            </a:r>
            <a:endParaRPr lang="en-US" sz="2000" dirty="0"/>
          </a:p>
        </p:txBody>
      </p:sp>
    </p:spTree>
    <p:extLst>
      <p:ext uri="{BB962C8B-B14F-4D97-AF65-F5344CB8AC3E}">
        <p14:creationId xmlns:p14="http://schemas.microsoft.com/office/powerpoint/2010/main" val="380192863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912735" y="6093547"/>
            <a:ext cx="2065582" cy="507159"/>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733" y="5913092"/>
            <a:ext cx="2049452" cy="81978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92487" y="6026171"/>
            <a:ext cx="660643" cy="593621"/>
          </a:xfrm>
          <a:prstGeom prst="rect">
            <a:avLst/>
          </a:prstGeom>
        </p:spPr>
      </p:pic>
      <p:pic>
        <p:nvPicPr>
          <p:cNvPr id="8" name="Picture 7"/>
          <p:cNvPicPr>
            <a:picLocks noChangeAspect="1"/>
          </p:cNvPicPr>
          <p:nvPr/>
        </p:nvPicPr>
        <p:blipFill>
          <a:blip r:embed="rId5"/>
          <a:stretch>
            <a:fillRect/>
          </a:stretch>
        </p:blipFill>
        <p:spPr>
          <a:xfrm>
            <a:off x="10488224" y="5913092"/>
            <a:ext cx="715363" cy="832422"/>
          </a:xfrm>
          <a:prstGeom prst="rect">
            <a:avLst/>
          </a:prstGeom>
        </p:spPr>
      </p:pic>
      <p:pic>
        <p:nvPicPr>
          <p:cNvPr id="9" name="Picture 8"/>
          <p:cNvPicPr>
            <a:picLocks noChangeAspect="1"/>
          </p:cNvPicPr>
          <p:nvPr/>
        </p:nvPicPr>
        <p:blipFill>
          <a:blip r:embed="rId6"/>
          <a:stretch>
            <a:fillRect/>
          </a:stretch>
        </p:blipFill>
        <p:spPr>
          <a:xfrm>
            <a:off x="9944101" y="195983"/>
            <a:ext cx="2250086" cy="1181205"/>
          </a:xfrm>
          <a:prstGeom prst="rect">
            <a:avLst/>
          </a:prstGeom>
        </p:spPr>
      </p:pic>
      <p:sp>
        <p:nvSpPr>
          <p:cNvPr id="3" name="Rectangle 2"/>
          <p:cNvSpPr/>
          <p:nvPr/>
        </p:nvSpPr>
        <p:spPr>
          <a:xfrm>
            <a:off x="888642" y="1085578"/>
            <a:ext cx="10314945" cy="5509200"/>
          </a:xfrm>
          <a:prstGeom prst="rect">
            <a:avLst/>
          </a:prstGeom>
        </p:spPr>
        <p:txBody>
          <a:bodyPr wrap="square">
            <a:spAutoFit/>
          </a:bodyPr>
          <a:lstStyle/>
          <a:p>
            <a:endParaRPr lang="en-US" sz="2400" b="1" dirty="0" smtClean="0">
              <a:solidFill>
                <a:srgbClr val="000000"/>
              </a:solidFill>
            </a:endParaRPr>
          </a:p>
          <a:p>
            <a:endParaRPr lang="en-US" sz="2400" b="1" dirty="0">
              <a:solidFill>
                <a:srgbClr val="000000"/>
              </a:solidFill>
            </a:endParaRPr>
          </a:p>
          <a:p>
            <a:endParaRPr lang="en-US" sz="2400" b="1" dirty="0" smtClean="0">
              <a:solidFill>
                <a:srgbClr val="000000"/>
              </a:solidFill>
            </a:endParaRPr>
          </a:p>
          <a:p>
            <a:endParaRPr lang="en-US" sz="2400" b="1" dirty="0">
              <a:solidFill>
                <a:srgbClr val="000000"/>
              </a:solidFill>
            </a:endParaRPr>
          </a:p>
          <a:p>
            <a:endParaRPr lang="en-US" sz="2400" b="1" dirty="0" smtClean="0">
              <a:solidFill>
                <a:srgbClr val="000000"/>
              </a:solidFill>
            </a:endParaRPr>
          </a:p>
          <a:p>
            <a:endParaRPr lang="en-US" sz="2400" b="1" dirty="0">
              <a:solidFill>
                <a:srgbClr val="000000"/>
              </a:solidFill>
            </a:endParaRPr>
          </a:p>
          <a:p>
            <a:endParaRPr lang="en-US" sz="2400" b="1" dirty="0" smtClean="0">
              <a:solidFill>
                <a:srgbClr val="000000"/>
              </a:solidFill>
            </a:endParaRPr>
          </a:p>
          <a:p>
            <a:endParaRPr lang="en-US" sz="2400" b="1" dirty="0">
              <a:solidFill>
                <a:srgbClr val="000000"/>
              </a:solidFill>
            </a:endParaRPr>
          </a:p>
          <a:p>
            <a:endParaRPr lang="en-US" sz="2400" b="1" dirty="0" smtClean="0">
              <a:solidFill>
                <a:srgbClr val="000000"/>
              </a:solidFill>
            </a:endParaRPr>
          </a:p>
          <a:p>
            <a:endParaRPr lang="en-US" sz="2400" b="1" dirty="0">
              <a:solidFill>
                <a:srgbClr val="000000"/>
              </a:solidFill>
            </a:endParaRPr>
          </a:p>
          <a:p>
            <a:endParaRPr lang="en-US" sz="2400" b="1" dirty="0" smtClean="0">
              <a:solidFill>
                <a:srgbClr val="000000"/>
              </a:solidFill>
            </a:endParaRPr>
          </a:p>
          <a:p>
            <a:endParaRPr lang="en-US" sz="2400" b="1" dirty="0" smtClean="0">
              <a:solidFill>
                <a:srgbClr val="000000"/>
              </a:solidFill>
            </a:endParaRPr>
          </a:p>
          <a:p>
            <a:endParaRPr lang="en-US" sz="2400" b="1" dirty="0">
              <a:solidFill>
                <a:srgbClr val="000000"/>
              </a:solidFill>
            </a:endParaRPr>
          </a:p>
          <a:p>
            <a:endParaRPr lang="en-US" sz="2000" dirty="0">
              <a:solidFill>
                <a:srgbClr val="0000FF"/>
              </a:solidFill>
            </a:endParaRPr>
          </a:p>
          <a:p>
            <a:r>
              <a:rPr lang="en-US" sz="2000" dirty="0">
                <a:solidFill>
                  <a:srgbClr val="0000FF"/>
                </a:solidFill>
              </a:rPr>
              <a:t> </a:t>
            </a:r>
            <a:endParaRPr lang="en-US" sz="2000" dirty="0"/>
          </a:p>
        </p:txBody>
      </p:sp>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41144" y="173515"/>
            <a:ext cx="8128000" cy="5588841"/>
          </a:xfrm>
          <a:prstGeom prst="rect">
            <a:avLst/>
          </a:prstGeom>
        </p:spPr>
      </p:pic>
      <p:sp>
        <p:nvSpPr>
          <p:cNvPr id="7" name="Rectangle 6"/>
          <p:cNvSpPr/>
          <p:nvPr/>
        </p:nvSpPr>
        <p:spPr>
          <a:xfrm>
            <a:off x="296401" y="5006629"/>
            <a:ext cx="3922869" cy="461665"/>
          </a:xfrm>
          <a:prstGeom prst="rect">
            <a:avLst/>
          </a:prstGeom>
        </p:spPr>
        <p:txBody>
          <a:bodyPr wrap="none">
            <a:spAutoFit/>
          </a:bodyPr>
          <a:lstStyle/>
          <a:p>
            <a:r>
              <a:rPr lang="en-US" sz="2400" b="1" dirty="0" smtClean="0">
                <a:solidFill>
                  <a:srgbClr val="000000"/>
                </a:solidFill>
                <a:latin typeface="Viner Hand ITC" panose="03070502030502020203" pitchFamily="66" charset="0"/>
              </a:rPr>
              <a:t>Thanks for your attention</a:t>
            </a:r>
            <a:endParaRPr lang="en-US" sz="2400" b="1" dirty="0">
              <a:latin typeface="Viner Hand ITC" panose="03070502030502020203" pitchFamily="66" charset="0"/>
            </a:endParaRPr>
          </a:p>
        </p:txBody>
      </p:sp>
    </p:spTree>
    <p:extLst>
      <p:ext uri="{BB962C8B-B14F-4D97-AF65-F5344CB8AC3E}">
        <p14:creationId xmlns:p14="http://schemas.microsoft.com/office/powerpoint/2010/main" val="208377727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3333FF"/>
        </a:solidFill>
        <a:effectLst/>
      </p:bgPr>
    </p:bg>
    <p:spTree>
      <p:nvGrpSpPr>
        <p:cNvPr id="1" name=""/>
        <p:cNvGrpSpPr/>
        <p:nvPr/>
      </p:nvGrpSpPr>
      <p:grpSpPr>
        <a:xfrm>
          <a:off x="0" y="0"/>
          <a:ext cx="0" cy="0"/>
          <a:chOff x="0" y="0"/>
          <a:chExt cx="0" cy="0"/>
        </a:xfrm>
      </p:grpSpPr>
      <p:sp>
        <p:nvSpPr>
          <p:cNvPr id="3074" name="TextBox 1"/>
          <p:cNvSpPr txBox="1">
            <a:spLocks noChangeArrowheads="1"/>
          </p:cNvSpPr>
          <p:nvPr/>
        </p:nvSpPr>
        <p:spPr bwMode="auto">
          <a:xfrm>
            <a:off x="4167188" y="5445125"/>
            <a:ext cx="62150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None/>
            </a:pPr>
            <a:r>
              <a:rPr lang="en-GB" altLang="en-US" sz="1600" b="1">
                <a:solidFill>
                  <a:prstClr val="white"/>
                </a:solidFill>
                <a:latin typeface="Arial" panose="020B0604020202020204" pitchFamily="34" charset="0"/>
              </a:rPr>
              <a:t>See the IHS website for more information</a:t>
            </a:r>
          </a:p>
          <a:p>
            <a:pPr algn="ctr" fontAlgn="base">
              <a:spcBef>
                <a:spcPct val="0"/>
              </a:spcBef>
              <a:spcAft>
                <a:spcPct val="0"/>
              </a:spcAft>
              <a:buNone/>
            </a:pPr>
            <a:r>
              <a:rPr lang="en-GB" altLang="en-US" sz="1600" b="1">
                <a:solidFill>
                  <a:prstClr val="white"/>
                </a:solidFill>
                <a:latin typeface="Arial" panose="020B0604020202020204" pitchFamily="34" charset="0"/>
              </a:rPr>
              <a:t>and to join online</a:t>
            </a:r>
          </a:p>
        </p:txBody>
      </p:sp>
      <p:sp>
        <p:nvSpPr>
          <p:cNvPr id="3075" name="TextBox 2"/>
          <p:cNvSpPr txBox="1">
            <a:spLocks noChangeArrowheads="1"/>
          </p:cNvSpPr>
          <p:nvPr/>
        </p:nvSpPr>
        <p:spPr bwMode="auto">
          <a:xfrm>
            <a:off x="4595814" y="333375"/>
            <a:ext cx="5500687"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None/>
            </a:pPr>
            <a:r>
              <a:rPr lang="en-GB" altLang="en-US" sz="2000" b="1">
                <a:solidFill>
                  <a:prstClr val="white"/>
                </a:solidFill>
                <a:latin typeface="Arial" panose="020B0604020202020204" pitchFamily="34" charset="0"/>
              </a:rPr>
              <a:t>Belong to the </a:t>
            </a:r>
          </a:p>
          <a:p>
            <a:pPr algn="ctr" fontAlgn="base">
              <a:spcBef>
                <a:spcPct val="0"/>
              </a:spcBef>
              <a:spcAft>
                <a:spcPct val="0"/>
              </a:spcAft>
              <a:buNone/>
            </a:pPr>
            <a:r>
              <a:rPr lang="en-GB" altLang="en-US" sz="2400" b="1">
                <a:solidFill>
                  <a:prstClr val="white"/>
                </a:solidFill>
                <a:latin typeface="Arial" panose="020B0604020202020204" pitchFamily="34" charset="0"/>
              </a:rPr>
              <a:t>International Headache Society (IHS)</a:t>
            </a:r>
          </a:p>
        </p:txBody>
      </p:sp>
      <p:sp>
        <p:nvSpPr>
          <p:cNvPr id="3076" name="TextBox 3"/>
          <p:cNvSpPr txBox="1">
            <a:spLocks noChangeArrowheads="1"/>
          </p:cNvSpPr>
          <p:nvPr/>
        </p:nvSpPr>
        <p:spPr bwMode="auto">
          <a:xfrm>
            <a:off x="4224338" y="4797425"/>
            <a:ext cx="62865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None/>
            </a:pPr>
            <a:r>
              <a:rPr lang="en-GB" altLang="en-US" sz="1600" b="1">
                <a:solidFill>
                  <a:srgbClr val="FFFF00"/>
                </a:solidFill>
                <a:latin typeface="Arial" panose="020B0604020202020204" pitchFamily="34" charset="0"/>
              </a:rPr>
              <a:t>Headache/neurology specialists from Iran can join </a:t>
            </a:r>
          </a:p>
          <a:p>
            <a:pPr algn="ctr" fontAlgn="base">
              <a:spcBef>
                <a:spcPct val="0"/>
              </a:spcBef>
              <a:spcAft>
                <a:spcPct val="0"/>
              </a:spcAft>
              <a:buNone/>
            </a:pPr>
            <a:r>
              <a:rPr lang="en-GB" altLang="en-US" sz="1600" b="1" u="sng">
                <a:solidFill>
                  <a:srgbClr val="FFFF00"/>
                </a:solidFill>
                <a:latin typeface="Arial" panose="020B0604020202020204" pitchFamily="34" charset="0"/>
              </a:rPr>
              <a:t>free of charge </a:t>
            </a:r>
            <a:r>
              <a:rPr lang="en-GB" altLang="en-US" sz="1600" b="1">
                <a:solidFill>
                  <a:srgbClr val="FFFF00"/>
                </a:solidFill>
                <a:latin typeface="Arial" panose="020B0604020202020204" pitchFamily="34" charset="0"/>
              </a:rPr>
              <a:t>as an Associate Member</a:t>
            </a:r>
          </a:p>
        </p:txBody>
      </p:sp>
      <p:sp>
        <p:nvSpPr>
          <p:cNvPr id="3077" name="TextBox 4"/>
          <p:cNvSpPr txBox="1">
            <a:spLocks noChangeArrowheads="1"/>
          </p:cNvSpPr>
          <p:nvPr/>
        </p:nvSpPr>
        <p:spPr bwMode="auto">
          <a:xfrm>
            <a:off x="4667250" y="1692275"/>
            <a:ext cx="60007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r>
              <a:rPr lang="en-GB" altLang="en-US" sz="1600" b="1">
                <a:solidFill>
                  <a:prstClr val="white"/>
                </a:solidFill>
                <a:latin typeface="Arial" panose="020B0604020202020204" pitchFamily="34" charset="0"/>
              </a:rPr>
              <a:t>Online access to </a:t>
            </a:r>
            <a:r>
              <a:rPr lang="en-GB" altLang="en-US" sz="1600" b="1" i="1">
                <a:solidFill>
                  <a:prstClr val="white"/>
                </a:solidFill>
                <a:latin typeface="Arial" panose="020B0604020202020204" pitchFamily="34" charset="0"/>
              </a:rPr>
              <a:t>Cephalalgia </a:t>
            </a:r>
            <a:endParaRPr lang="en-GB" altLang="en-US" sz="1100" b="1" i="1">
              <a:solidFill>
                <a:prstClr val="white"/>
              </a:solidFill>
              <a:latin typeface="Arial" panose="020B0604020202020204" pitchFamily="34" charset="0"/>
            </a:endParaRPr>
          </a:p>
          <a:p>
            <a:pPr fontAlgn="base">
              <a:spcBef>
                <a:spcPct val="0"/>
              </a:spcBef>
              <a:spcAft>
                <a:spcPct val="0"/>
              </a:spcAft>
              <a:buNone/>
            </a:pPr>
            <a:r>
              <a:rPr lang="en-GB" altLang="en-US" sz="1600" b="1">
                <a:solidFill>
                  <a:prstClr val="white"/>
                </a:solidFill>
                <a:latin typeface="Arial" panose="020B0604020202020204" pitchFamily="34" charset="0"/>
              </a:rPr>
              <a:t>Online access to </a:t>
            </a:r>
            <a:r>
              <a:rPr lang="fr-CH" altLang="en-US" sz="1600" b="1" i="1">
                <a:solidFill>
                  <a:prstClr val="white"/>
                </a:solidFill>
                <a:latin typeface="Arial" panose="020B0604020202020204" pitchFamily="34" charset="0"/>
              </a:rPr>
              <a:t>The Neuroscientist</a:t>
            </a:r>
            <a:r>
              <a:rPr lang="fr-CH" altLang="en-US" sz="1600" b="1">
                <a:solidFill>
                  <a:prstClr val="white"/>
                </a:solidFill>
                <a:latin typeface="Arial" panose="020B0604020202020204" pitchFamily="34" charset="0"/>
              </a:rPr>
              <a:t> </a:t>
            </a:r>
            <a:r>
              <a:rPr lang="en-GB" altLang="en-US" sz="1600" b="1">
                <a:solidFill>
                  <a:prstClr val="white"/>
                </a:solidFill>
                <a:latin typeface="Arial" panose="020B0604020202020204" pitchFamily="34" charset="0"/>
              </a:rPr>
              <a:t> </a:t>
            </a:r>
          </a:p>
        </p:txBody>
      </p:sp>
      <p:sp>
        <p:nvSpPr>
          <p:cNvPr id="3078" name="TextBox 5"/>
          <p:cNvSpPr txBox="1">
            <a:spLocks noChangeArrowheads="1"/>
          </p:cNvSpPr>
          <p:nvPr/>
        </p:nvSpPr>
        <p:spPr bwMode="auto">
          <a:xfrm>
            <a:off x="4667251" y="2514600"/>
            <a:ext cx="55721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r>
              <a:rPr lang="en-GB" altLang="en-US" sz="1600" b="1">
                <a:solidFill>
                  <a:prstClr val="white"/>
                </a:solidFill>
                <a:latin typeface="Arial" panose="020B0604020202020204" pitchFamily="34" charset="0"/>
              </a:rPr>
              <a:t>Access to the IHS Online Learning Centre</a:t>
            </a:r>
          </a:p>
        </p:txBody>
      </p:sp>
      <p:sp>
        <p:nvSpPr>
          <p:cNvPr id="3079" name="TextBox 6"/>
          <p:cNvSpPr txBox="1">
            <a:spLocks noChangeArrowheads="1"/>
          </p:cNvSpPr>
          <p:nvPr/>
        </p:nvSpPr>
        <p:spPr bwMode="auto">
          <a:xfrm>
            <a:off x="4630738" y="3068639"/>
            <a:ext cx="564356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r>
              <a:rPr lang="en-GB" altLang="en-US" sz="1600" b="1">
                <a:solidFill>
                  <a:prstClr val="white"/>
                </a:solidFill>
                <a:latin typeface="Arial" panose="020B0604020202020204" pitchFamily="34" charset="0"/>
              </a:rPr>
              <a:t>Early access to IHS International Guidelines</a:t>
            </a:r>
          </a:p>
        </p:txBody>
      </p:sp>
      <p:sp>
        <p:nvSpPr>
          <p:cNvPr id="3080" name="TextBox 7"/>
          <p:cNvSpPr txBox="1">
            <a:spLocks noChangeArrowheads="1"/>
          </p:cNvSpPr>
          <p:nvPr/>
        </p:nvSpPr>
        <p:spPr bwMode="auto">
          <a:xfrm>
            <a:off x="4630739" y="3716338"/>
            <a:ext cx="61436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r>
              <a:rPr lang="en-GB" altLang="en-US" sz="1600" b="1">
                <a:solidFill>
                  <a:prstClr val="white"/>
                </a:solidFill>
                <a:latin typeface="Arial" panose="020B0604020202020204" pitchFamily="34" charset="0"/>
              </a:rPr>
              <a:t>Benefit from key Exchange Programmes and Awards</a:t>
            </a:r>
          </a:p>
          <a:p>
            <a:pPr fontAlgn="base">
              <a:spcBef>
                <a:spcPct val="0"/>
              </a:spcBef>
              <a:spcAft>
                <a:spcPct val="0"/>
              </a:spcAft>
              <a:buNone/>
            </a:pPr>
            <a:r>
              <a:rPr lang="en-GB" altLang="en-US" sz="1100" b="1">
                <a:solidFill>
                  <a:prstClr val="white"/>
                </a:solidFill>
                <a:latin typeface="Arial" panose="020B0604020202020204" pitchFamily="34" charset="0"/>
              </a:rPr>
              <a:t>Fellowships / Scholarships</a:t>
            </a:r>
          </a:p>
          <a:p>
            <a:pPr fontAlgn="base">
              <a:spcBef>
                <a:spcPct val="0"/>
              </a:spcBef>
              <a:spcAft>
                <a:spcPct val="0"/>
              </a:spcAft>
              <a:buNone/>
            </a:pPr>
            <a:r>
              <a:rPr lang="en-GB" altLang="en-US" sz="1100" b="1">
                <a:solidFill>
                  <a:prstClr val="white"/>
                </a:solidFill>
                <a:latin typeface="Arial" panose="020B0604020202020204" pitchFamily="34" charset="0"/>
              </a:rPr>
              <a:t>Travel Grants</a:t>
            </a:r>
          </a:p>
          <a:p>
            <a:pPr fontAlgn="base">
              <a:spcBef>
                <a:spcPct val="0"/>
              </a:spcBef>
              <a:spcAft>
                <a:spcPct val="0"/>
              </a:spcAft>
              <a:buNone/>
            </a:pPr>
            <a:r>
              <a:rPr lang="en-GB" altLang="en-US" sz="1100" b="1">
                <a:solidFill>
                  <a:prstClr val="white"/>
                </a:solidFill>
                <a:latin typeface="Arial" panose="020B0604020202020204" pitchFamily="34" charset="0"/>
              </a:rPr>
              <a:t>Visiting Professors </a:t>
            </a:r>
          </a:p>
          <a:p>
            <a:pPr fontAlgn="base">
              <a:spcBef>
                <a:spcPct val="0"/>
              </a:spcBef>
              <a:spcAft>
                <a:spcPct val="0"/>
              </a:spcAft>
              <a:buNone/>
            </a:pPr>
            <a:r>
              <a:rPr lang="en-GB" altLang="en-US" sz="1100" b="1">
                <a:solidFill>
                  <a:prstClr val="white"/>
                </a:solidFill>
                <a:latin typeface="Arial" panose="020B0604020202020204" pitchFamily="34" charset="0"/>
              </a:rPr>
              <a:t>Headache Master Schools</a:t>
            </a:r>
          </a:p>
        </p:txBody>
      </p:sp>
      <p:sp>
        <p:nvSpPr>
          <p:cNvPr id="3081" name="TextBox 8"/>
          <p:cNvSpPr txBox="1">
            <a:spLocks noChangeArrowheads="1"/>
          </p:cNvSpPr>
          <p:nvPr/>
        </p:nvSpPr>
        <p:spPr bwMode="auto">
          <a:xfrm>
            <a:off x="4167189" y="6259514"/>
            <a:ext cx="61436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None/>
            </a:pPr>
            <a:r>
              <a:rPr lang="en-GB" altLang="en-US" sz="1600" b="1" u="sng">
                <a:solidFill>
                  <a:srgbClr val="FFFF00"/>
                </a:solidFill>
                <a:latin typeface="Arial" panose="020B0604020202020204" pitchFamily="34" charset="0"/>
              </a:rPr>
              <a:t>www.ihs-headache.org</a:t>
            </a:r>
          </a:p>
        </p:txBody>
      </p:sp>
      <p:sp>
        <p:nvSpPr>
          <p:cNvPr id="3082" name="TextBox 9"/>
          <p:cNvSpPr txBox="1">
            <a:spLocks noChangeArrowheads="1"/>
          </p:cNvSpPr>
          <p:nvPr/>
        </p:nvSpPr>
        <p:spPr bwMode="auto">
          <a:xfrm>
            <a:off x="1881189" y="1143000"/>
            <a:ext cx="1622425"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fontAlgn="base">
              <a:lnSpc>
                <a:spcPct val="200000"/>
              </a:lnSpc>
              <a:spcBef>
                <a:spcPct val="0"/>
              </a:spcBef>
              <a:spcAft>
                <a:spcPct val="0"/>
              </a:spcAft>
              <a:buNone/>
            </a:pPr>
            <a:r>
              <a:rPr lang="en-GB" altLang="en-US" sz="1100">
                <a:solidFill>
                  <a:prstClr val="white"/>
                </a:solidFill>
                <a:latin typeface="Arial" panose="020B0604020202020204" pitchFamily="34" charset="0"/>
              </a:rPr>
              <a:t>To advance headache science, education and management, and promote headache awareness worldwide</a:t>
            </a:r>
            <a:r>
              <a:rPr lang="en-GB" altLang="en-US" sz="1000">
                <a:solidFill>
                  <a:prstClr val="black"/>
                </a:solidFill>
                <a:latin typeface="Arial" panose="020B0604020202020204" pitchFamily="34" charset="0"/>
              </a:rPr>
              <a:t>.</a:t>
            </a:r>
          </a:p>
        </p:txBody>
      </p:sp>
      <p:sp>
        <p:nvSpPr>
          <p:cNvPr id="3083" name="TextBox 4"/>
          <p:cNvSpPr txBox="1">
            <a:spLocks noChangeArrowheads="1"/>
          </p:cNvSpPr>
          <p:nvPr/>
        </p:nvSpPr>
        <p:spPr bwMode="auto">
          <a:xfrm>
            <a:off x="4643438" y="1290639"/>
            <a:ext cx="60007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None/>
            </a:pPr>
            <a:r>
              <a:rPr lang="en-GB" altLang="en-US" sz="1800" b="1" i="1">
                <a:solidFill>
                  <a:srgbClr val="FFFF00"/>
                </a:solidFill>
                <a:latin typeface="Arial" panose="020B0604020202020204" pitchFamily="34" charset="0"/>
              </a:rPr>
              <a:t>Free of charge </a:t>
            </a:r>
            <a:r>
              <a:rPr lang="en-GB" altLang="en-US" sz="1800" b="1">
                <a:solidFill>
                  <a:srgbClr val="FFFF00"/>
                </a:solidFill>
                <a:latin typeface="Arial" panose="020B0604020202020204" pitchFamily="34" charset="0"/>
              </a:rPr>
              <a:t>Associate Membership</a:t>
            </a:r>
          </a:p>
        </p:txBody>
      </p:sp>
    </p:spTree>
    <p:extLst>
      <p:ext uri="{BB962C8B-B14F-4D97-AF65-F5344CB8AC3E}">
        <p14:creationId xmlns:p14="http://schemas.microsoft.com/office/powerpoint/2010/main" val="13888147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305" y="195983"/>
            <a:ext cx="10515600" cy="1405721"/>
          </a:xfrm>
        </p:spPr>
        <p:txBody>
          <a:bodyPr>
            <a:normAutofit/>
          </a:bodyPr>
          <a:lstStyle/>
          <a:p>
            <a:endParaRPr lang="en-US" sz="360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912735" y="6093547"/>
            <a:ext cx="2065582" cy="507159"/>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733" y="5913092"/>
            <a:ext cx="2049452" cy="81978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92487" y="6026171"/>
            <a:ext cx="660643" cy="593621"/>
          </a:xfrm>
          <a:prstGeom prst="rect">
            <a:avLst/>
          </a:prstGeom>
        </p:spPr>
      </p:pic>
      <p:pic>
        <p:nvPicPr>
          <p:cNvPr id="8" name="Picture 7"/>
          <p:cNvPicPr>
            <a:picLocks noChangeAspect="1"/>
          </p:cNvPicPr>
          <p:nvPr/>
        </p:nvPicPr>
        <p:blipFill>
          <a:blip r:embed="rId5"/>
          <a:stretch>
            <a:fillRect/>
          </a:stretch>
        </p:blipFill>
        <p:spPr>
          <a:xfrm>
            <a:off x="10488224" y="5913092"/>
            <a:ext cx="715363" cy="832422"/>
          </a:xfrm>
          <a:prstGeom prst="rect">
            <a:avLst/>
          </a:prstGeom>
        </p:spPr>
      </p:pic>
      <p:pic>
        <p:nvPicPr>
          <p:cNvPr id="9" name="Picture 8"/>
          <p:cNvPicPr>
            <a:picLocks noChangeAspect="1"/>
          </p:cNvPicPr>
          <p:nvPr/>
        </p:nvPicPr>
        <p:blipFill>
          <a:blip r:embed="rId6"/>
          <a:stretch>
            <a:fillRect/>
          </a:stretch>
        </p:blipFill>
        <p:spPr>
          <a:xfrm>
            <a:off x="9944101" y="195983"/>
            <a:ext cx="2250086" cy="1181205"/>
          </a:xfrm>
          <a:prstGeom prst="rect">
            <a:avLst/>
          </a:prstGeom>
        </p:spPr>
      </p:pic>
      <p:grpSp>
        <p:nvGrpSpPr>
          <p:cNvPr id="10" name="Group 4"/>
          <p:cNvGrpSpPr>
            <a:grpSpLocks noChangeAspect="1"/>
          </p:cNvGrpSpPr>
          <p:nvPr/>
        </p:nvGrpSpPr>
        <p:grpSpPr bwMode="auto">
          <a:xfrm>
            <a:off x="3160219" y="201897"/>
            <a:ext cx="5435600" cy="6530975"/>
            <a:chOff x="2128" y="103"/>
            <a:chExt cx="3424" cy="4114"/>
          </a:xfrm>
        </p:grpSpPr>
        <p:sp>
          <p:nvSpPr>
            <p:cNvPr id="11" name="AutoShape 3"/>
            <p:cNvSpPr>
              <a:spLocks noChangeAspect="1" noChangeArrowheads="1" noTextEdit="1"/>
            </p:cNvSpPr>
            <p:nvPr/>
          </p:nvSpPr>
          <p:spPr bwMode="auto">
            <a:xfrm>
              <a:off x="2128" y="103"/>
              <a:ext cx="3424" cy="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6389"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28" y="103"/>
              <a:ext cx="3432" cy="4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2360541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305" y="195983"/>
            <a:ext cx="10515600" cy="1405721"/>
          </a:xfrm>
        </p:spPr>
        <p:txBody>
          <a:bodyPr>
            <a:normAutofit/>
          </a:bodyPr>
          <a:lstStyle/>
          <a:p>
            <a:r>
              <a:rPr lang="en-US" sz="3600" b="1" dirty="0" smtClean="0"/>
              <a:t/>
            </a:r>
            <a:br>
              <a:rPr lang="en-US" sz="3600" b="1" dirty="0" smtClean="0"/>
            </a:br>
            <a:endParaRPr lang="en-US" sz="360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912735" y="6093547"/>
            <a:ext cx="2065582" cy="507159"/>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733" y="5913092"/>
            <a:ext cx="2049452" cy="81978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92487" y="6026171"/>
            <a:ext cx="660643" cy="593621"/>
          </a:xfrm>
          <a:prstGeom prst="rect">
            <a:avLst/>
          </a:prstGeom>
        </p:spPr>
      </p:pic>
      <p:pic>
        <p:nvPicPr>
          <p:cNvPr id="8" name="Picture 7"/>
          <p:cNvPicPr>
            <a:picLocks noChangeAspect="1"/>
          </p:cNvPicPr>
          <p:nvPr/>
        </p:nvPicPr>
        <p:blipFill>
          <a:blip r:embed="rId5"/>
          <a:stretch>
            <a:fillRect/>
          </a:stretch>
        </p:blipFill>
        <p:spPr>
          <a:xfrm>
            <a:off x="10488224" y="5913092"/>
            <a:ext cx="715363" cy="832422"/>
          </a:xfrm>
          <a:prstGeom prst="rect">
            <a:avLst/>
          </a:prstGeom>
        </p:spPr>
      </p:pic>
      <p:pic>
        <p:nvPicPr>
          <p:cNvPr id="9" name="Picture 8"/>
          <p:cNvPicPr>
            <a:picLocks noChangeAspect="1"/>
          </p:cNvPicPr>
          <p:nvPr/>
        </p:nvPicPr>
        <p:blipFill>
          <a:blip r:embed="rId6"/>
          <a:stretch>
            <a:fillRect/>
          </a:stretch>
        </p:blipFill>
        <p:spPr>
          <a:xfrm>
            <a:off x="9944101" y="195983"/>
            <a:ext cx="2250086" cy="1181205"/>
          </a:xfrm>
          <a:prstGeom prst="rect">
            <a:avLst/>
          </a:prstGeom>
        </p:spPr>
      </p:pic>
      <p:sp>
        <p:nvSpPr>
          <p:cNvPr id="3" name="Rectangle 2"/>
          <p:cNvSpPr/>
          <p:nvPr/>
        </p:nvSpPr>
        <p:spPr>
          <a:xfrm>
            <a:off x="477167" y="1080974"/>
            <a:ext cx="9466934" cy="3139321"/>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pPr marL="342900" indent="-342900">
              <a:buClr>
                <a:schemeClr val="accent5"/>
              </a:buClr>
              <a:buFont typeface="Wingdings" panose="05000000000000000000" pitchFamily="2" charset="2"/>
              <a:buChar char="Ø"/>
            </a:pPr>
            <a:r>
              <a:rPr lang="en-US" dirty="0"/>
              <a:t>Currently </a:t>
            </a:r>
            <a:r>
              <a:rPr lang="en-US" dirty="0" smtClean="0"/>
              <a:t>available </a:t>
            </a:r>
            <a:r>
              <a:rPr lang="en-US" b="1" dirty="0" smtClean="0"/>
              <a:t>non-invasive </a:t>
            </a:r>
            <a:r>
              <a:rPr lang="en-US" b="1" dirty="0"/>
              <a:t>devices </a:t>
            </a:r>
            <a:r>
              <a:rPr lang="en-US" b="1" dirty="0" smtClean="0"/>
              <a:t> </a:t>
            </a:r>
            <a:r>
              <a:rPr lang="en-US" dirty="0" smtClean="0"/>
              <a:t>target :</a:t>
            </a:r>
          </a:p>
          <a:p>
            <a:pPr marL="342900" indent="-342900">
              <a:buClr>
                <a:schemeClr val="accent5"/>
              </a:buClr>
              <a:buFont typeface="Wingdings" panose="05000000000000000000" pitchFamily="2" charset="2"/>
              <a:buChar char="Ø"/>
            </a:pPr>
            <a:endParaRPr lang="en-US" dirty="0" smtClean="0"/>
          </a:p>
          <a:p>
            <a:pPr marL="914400" lvl="1" indent="-457200">
              <a:buClr>
                <a:schemeClr val="accent5"/>
              </a:buClr>
              <a:buFont typeface="+mj-lt"/>
              <a:buAutoNum type="arabicPeriod"/>
            </a:pPr>
            <a:r>
              <a:rPr lang="en-US" dirty="0" smtClean="0"/>
              <a:t>supraorbital (electrical </a:t>
            </a:r>
            <a:r>
              <a:rPr lang="en-US" dirty="0"/>
              <a:t>stimulation </a:t>
            </a:r>
            <a:r>
              <a:rPr lang="en-US" dirty="0" smtClean="0"/>
              <a:t>)</a:t>
            </a:r>
          </a:p>
          <a:p>
            <a:pPr marL="914400" lvl="1" indent="-457200">
              <a:buClr>
                <a:schemeClr val="accent5"/>
              </a:buClr>
              <a:buFont typeface="+mj-lt"/>
              <a:buAutoNum type="arabicPeriod"/>
            </a:pPr>
            <a:r>
              <a:rPr lang="en-US" dirty="0" err="1" smtClean="0"/>
              <a:t>vagus</a:t>
            </a:r>
            <a:r>
              <a:rPr lang="en-US" dirty="0" smtClean="0"/>
              <a:t> nerves </a:t>
            </a:r>
            <a:r>
              <a:rPr lang="en-US" dirty="0"/>
              <a:t>(electrical stimulation) </a:t>
            </a:r>
            <a:endParaRPr lang="en-US" dirty="0" smtClean="0"/>
          </a:p>
          <a:p>
            <a:pPr marL="914400" lvl="1" indent="-457200">
              <a:buClr>
                <a:schemeClr val="accent5"/>
              </a:buClr>
              <a:buFont typeface="+mj-lt"/>
              <a:buAutoNum type="arabicPeriod"/>
            </a:pPr>
            <a:r>
              <a:rPr lang="en-US" dirty="0" smtClean="0"/>
              <a:t>the cortex </a:t>
            </a:r>
            <a:r>
              <a:rPr lang="en-US" dirty="0"/>
              <a:t>(magnetic stimulation</a:t>
            </a:r>
            <a:r>
              <a:rPr lang="en-US" dirty="0" smtClean="0"/>
              <a:t>).</a:t>
            </a:r>
          </a:p>
          <a:p>
            <a:pPr marL="914400" lvl="1" indent="-457200">
              <a:buClr>
                <a:schemeClr val="accent5"/>
              </a:buClr>
              <a:buFont typeface="+mj-lt"/>
              <a:buAutoNum type="arabicPeriod"/>
            </a:pPr>
            <a:endParaRPr lang="en-US" dirty="0" smtClean="0"/>
          </a:p>
          <a:p>
            <a:pPr marL="342900" indent="-342900">
              <a:buClr>
                <a:schemeClr val="accent5"/>
              </a:buClr>
              <a:buFont typeface="Wingdings" panose="05000000000000000000" pitchFamily="2" charset="2"/>
              <a:buChar char="Ø"/>
            </a:pPr>
            <a:r>
              <a:rPr lang="en-US" dirty="0" smtClean="0"/>
              <a:t> Available </a:t>
            </a:r>
            <a:r>
              <a:rPr lang="en-US" b="1" dirty="0" smtClean="0"/>
              <a:t>invasive </a:t>
            </a:r>
            <a:r>
              <a:rPr lang="en-US" b="1" dirty="0"/>
              <a:t>stimulation techniques </a:t>
            </a:r>
            <a:r>
              <a:rPr lang="en-US" dirty="0" smtClean="0"/>
              <a:t>involve:</a:t>
            </a:r>
          </a:p>
          <a:p>
            <a:pPr marL="342900" indent="-342900">
              <a:buClr>
                <a:schemeClr val="accent5"/>
              </a:buClr>
              <a:buFont typeface="Wingdings" panose="05000000000000000000" pitchFamily="2" charset="2"/>
              <a:buChar char="Ø"/>
            </a:pPr>
            <a:endParaRPr lang="en-US" dirty="0" smtClean="0"/>
          </a:p>
          <a:p>
            <a:pPr marL="914400" lvl="1" indent="-457200">
              <a:buClr>
                <a:schemeClr val="accent5"/>
              </a:buClr>
              <a:buFont typeface="+mj-lt"/>
              <a:buAutoNum type="arabicPeriod"/>
            </a:pPr>
            <a:r>
              <a:rPr lang="en-US" dirty="0" smtClean="0"/>
              <a:t>the </a:t>
            </a:r>
            <a:r>
              <a:rPr lang="en-US" dirty="0"/>
              <a:t>occipital nerves </a:t>
            </a:r>
            <a:r>
              <a:rPr lang="en-US" dirty="0" smtClean="0"/>
              <a:t>(</a:t>
            </a:r>
            <a:r>
              <a:rPr lang="en-US" dirty="0"/>
              <a:t>peripheral </a:t>
            </a:r>
            <a:r>
              <a:rPr lang="en-US" dirty="0" smtClean="0"/>
              <a:t>targets)</a:t>
            </a:r>
          </a:p>
          <a:p>
            <a:pPr marL="914400" lvl="1" indent="-457200">
              <a:buClr>
                <a:schemeClr val="accent5"/>
              </a:buClr>
              <a:buFont typeface="+mj-lt"/>
              <a:buAutoNum type="arabicPeriod"/>
            </a:pPr>
            <a:r>
              <a:rPr lang="en-US" dirty="0" smtClean="0"/>
              <a:t>SPG </a:t>
            </a:r>
            <a:r>
              <a:rPr lang="en-US" dirty="0"/>
              <a:t>(</a:t>
            </a:r>
            <a:r>
              <a:rPr lang="en-US" dirty="0" smtClean="0"/>
              <a:t>peripheral targets</a:t>
            </a:r>
            <a:r>
              <a:rPr lang="en-US" dirty="0"/>
              <a:t>) </a:t>
            </a:r>
            <a:endParaRPr lang="en-US" dirty="0" smtClean="0"/>
          </a:p>
          <a:p>
            <a:pPr marL="914400" lvl="1" indent="-457200">
              <a:buClr>
                <a:schemeClr val="accent5"/>
              </a:buClr>
              <a:buFont typeface="+mj-lt"/>
              <a:buAutoNum type="arabicPeriod"/>
            </a:pPr>
            <a:r>
              <a:rPr lang="en-US" dirty="0" smtClean="0"/>
              <a:t>the </a:t>
            </a:r>
            <a:r>
              <a:rPr lang="en-US" dirty="0"/>
              <a:t>ventral tegmental </a:t>
            </a:r>
            <a:r>
              <a:rPr lang="en-US" dirty="0" smtClean="0"/>
              <a:t>area (</a:t>
            </a:r>
            <a:r>
              <a:rPr lang="en-US" dirty="0"/>
              <a:t>central target). </a:t>
            </a:r>
          </a:p>
        </p:txBody>
      </p:sp>
    </p:spTree>
    <p:extLst>
      <p:ext uri="{BB962C8B-B14F-4D97-AF65-F5344CB8AC3E}">
        <p14:creationId xmlns:p14="http://schemas.microsoft.com/office/powerpoint/2010/main" val="28559803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912735" y="6093547"/>
            <a:ext cx="2065582" cy="507159"/>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733" y="5913092"/>
            <a:ext cx="2049452" cy="81978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92487" y="6026171"/>
            <a:ext cx="660643" cy="593621"/>
          </a:xfrm>
          <a:prstGeom prst="rect">
            <a:avLst/>
          </a:prstGeom>
        </p:spPr>
      </p:pic>
      <p:pic>
        <p:nvPicPr>
          <p:cNvPr id="8" name="Picture 7"/>
          <p:cNvPicPr>
            <a:picLocks noChangeAspect="1"/>
          </p:cNvPicPr>
          <p:nvPr/>
        </p:nvPicPr>
        <p:blipFill>
          <a:blip r:embed="rId5"/>
          <a:stretch>
            <a:fillRect/>
          </a:stretch>
        </p:blipFill>
        <p:spPr>
          <a:xfrm>
            <a:off x="10488224" y="5913092"/>
            <a:ext cx="715363" cy="832422"/>
          </a:xfrm>
          <a:prstGeom prst="rect">
            <a:avLst/>
          </a:prstGeom>
        </p:spPr>
      </p:pic>
      <p:pic>
        <p:nvPicPr>
          <p:cNvPr id="9" name="Picture 8"/>
          <p:cNvPicPr>
            <a:picLocks noChangeAspect="1"/>
          </p:cNvPicPr>
          <p:nvPr/>
        </p:nvPicPr>
        <p:blipFill>
          <a:blip r:embed="rId6"/>
          <a:stretch>
            <a:fillRect/>
          </a:stretch>
        </p:blipFill>
        <p:spPr>
          <a:xfrm>
            <a:off x="9944101" y="195983"/>
            <a:ext cx="2250086" cy="1181205"/>
          </a:xfrm>
          <a:prstGeom prst="rect">
            <a:avLst/>
          </a:prstGeom>
        </p:spPr>
      </p:pic>
      <p:sp>
        <p:nvSpPr>
          <p:cNvPr id="10" name="Rectangle 9"/>
          <p:cNvSpPr/>
          <p:nvPr/>
        </p:nvSpPr>
        <p:spPr>
          <a:xfrm>
            <a:off x="759853" y="1377188"/>
            <a:ext cx="9401578" cy="2308324"/>
          </a:xfrm>
          <a:prstGeom prst="rect">
            <a:avLst/>
          </a:prstGeom>
        </p:spPr>
        <p:txBody>
          <a:bodyPr wrap="square">
            <a:spAutoFit/>
          </a:bodyPr>
          <a:lstStyle/>
          <a:p>
            <a:pPr marL="342900" indent="-342900">
              <a:buClr>
                <a:schemeClr val="accent5"/>
              </a:buClr>
              <a:buFont typeface="Wingdings" panose="05000000000000000000" pitchFamily="2" charset="2"/>
              <a:buChar char="Ø"/>
            </a:pPr>
            <a:r>
              <a:rPr lang="en-US" dirty="0"/>
              <a:t>Such techniques may help those patients who wish to avoid, are refractory to or intolerant of previous drug therapies. </a:t>
            </a:r>
            <a:endParaRPr lang="en-US" dirty="0" smtClean="0"/>
          </a:p>
          <a:p>
            <a:pPr marL="342900" indent="-342900">
              <a:buClr>
                <a:schemeClr val="accent5"/>
              </a:buClr>
              <a:buFont typeface="Wingdings" panose="05000000000000000000" pitchFamily="2" charset="2"/>
              <a:buChar char="Ø"/>
            </a:pPr>
            <a:endParaRPr lang="en-US" dirty="0"/>
          </a:p>
          <a:p>
            <a:pPr marL="342900" indent="-342900">
              <a:buClr>
                <a:schemeClr val="accent5"/>
              </a:buClr>
              <a:buFont typeface="Wingdings" panose="05000000000000000000" pitchFamily="2" charset="2"/>
              <a:buChar char="Ø"/>
            </a:pPr>
            <a:r>
              <a:rPr lang="en-US" dirty="0"/>
              <a:t>Devices that allow acute treatment of attacks may be help those who cannot use </a:t>
            </a:r>
            <a:r>
              <a:rPr lang="en-US" dirty="0" err="1"/>
              <a:t>triptans</a:t>
            </a:r>
            <a:r>
              <a:rPr lang="en-US" dirty="0"/>
              <a:t> or in whom acute medications are ineffective or overused. </a:t>
            </a:r>
            <a:endParaRPr lang="en-US" dirty="0" smtClean="0"/>
          </a:p>
          <a:p>
            <a:pPr marL="342900" indent="-342900">
              <a:buClr>
                <a:schemeClr val="accent5"/>
              </a:buClr>
              <a:buFont typeface="Wingdings" panose="05000000000000000000" pitchFamily="2" charset="2"/>
              <a:buChar char="Ø"/>
            </a:pPr>
            <a:endParaRPr lang="en-US" dirty="0"/>
          </a:p>
          <a:p>
            <a:pPr marL="342900" indent="-342900">
              <a:buClr>
                <a:schemeClr val="accent5"/>
              </a:buClr>
              <a:buFont typeface="Wingdings" panose="05000000000000000000" pitchFamily="2" charset="2"/>
              <a:buChar char="Ø"/>
            </a:pPr>
            <a:r>
              <a:rPr lang="en-US" dirty="0"/>
              <a:t>Trials of </a:t>
            </a:r>
            <a:r>
              <a:rPr lang="en-US" dirty="0" err="1"/>
              <a:t>nonpharmacologic</a:t>
            </a:r>
            <a:r>
              <a:rPr lang="en-US" dirty="0"/>
              <a:t> management have produced average reduction in migraines of 40–50%, closely paralleling results obtained in trials of preventive drugs</a:t>
            </a:r>
          </a:p>
        </p:txBody>
      </p:sp>
    </p:spTree>
    <p:extLst>
      <p:ext uri="{BB962C8B-B14F-4D97-AF65-F5344CB8AC3E}">
        <p14:creationId xmlns:p14="http://schemas.microsoft.com/office/powerpoint/2010/main" val="11248515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912735" y="6093547"/>
            <a:ext cx="2065582" cy="507159"/>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733" y="5913092"/>
            <a:ext cx="2049452" cy="81978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92487" y="6026171"/>
            <a:ext cx="660643" cy="593621"/>
          </a:xfrm>
          <a:prstGeom prst="rect">
            <a:avLst/>
          </a:prstGeom>
        </p:spPr>
      </p:pic>
      <p:pic>
        <p:nvPicPr>
          <p:cNvPr id="8" name="Picture 7"/>
          <p:cNvPicPr>
            <a:picLocks noChangeAspect="1"/>
          </p:cNvPicPr>
          <p:nvPr/>
        </p:nvPicPr>
        <p:blipFill>
          <a:blip r:embed="rId5"/>
          <a:stretch>
            <a:fillRect/>
          </a:stretch>
        </p:blipFill>
        <p:spPr>
          <a:xfrm>
            <a:off x="10488224" y="5913092"/>
            <a:ext cx="715363" cy="832422"/>
          </a:xfrm>
          <a:prstGeom prst="rect">
            <a:avLst/>
          </a:prstGeom>
        </p:spPr>
      </p:pic>
      <p:pic>
        <p:nvPicPr>
          <p:cNvPr id="9" name="Picture 8"/>
          <p:cNvPicPr>
            <a:picLocks noChangeAspect="1"/>
          </p:cNvPicPr>
          <p:nvPr/>
        </p:nvPicPr>
        <p:blipFill>
          <a:blip r:embed="rId6"/>
          <a:stretch>
            <a:fillRect/>
          </a:stretch>
        </p:blipFill>
        <p:spPr>
          <a:xfrm>
            <a:off x="9944101" y="195983"/>
            <a:ext cx="2250086" cy="1181205"/>
          </a:xfrm>
          <a:prstGeom prst="rect">
            <a:avLst/>
          </a:prstGeom>
        </p:spPr>
      </p:pic>
      <p:sp>
        <p:nvSpPr>
          <p:cNvPr id="2" name="Rectangle 1"/>
          <p:cNvSpPr/>
          <p:nvPr/>
        </p:nvSpPr>
        <p:spPr>
          <a:xfrm>
            <a:off x="730098" y="1275982"/>
            <a:ext cx="10430855" cy="4247317"/>
          </a:xfrm>
          <a:prstGeom prst="rect">
            <a:avLst/>
          </a:prstGeom>
        </p:spPr>
        <p:txBody>
          <a:bodyPr wrap="square">
            <a:spAutoFit/>
          </a:bodyPr>
          <a:lstStyle/>
          <a:p>
            <a:r>
              <a:rPr lang="en-US" dirty="0" smtClean="0"/>
              <a:t>There </a:t>
            </a:r>
            <a:r>
              <a:rPr lang="en-US" dirty="0"/>
              <a:t>are currently </a:t>
            </a:r>
            <a:r>
              <a:rPr lang="en-US" dirty="0" smtClean="0"/>
              <a:t>three </a:t>
            </a:r>
            <a:r>
              <a:rPr lang="en-US" dirty="0"/>
              <a:t>FDA-approved neuromodulation devices on </a:t>
            </a:r>
            <a:r>
              <a:rPr lang="en-US" dirty="0" smtClean="0"/>
              <a:t>the market</a:t>
            </a:r>
            <a:r>
              <a:rPr lang="en-US" dirty="0"/>
              <a:t>. </a:t>
            </a:r>
            <a:endParaRPr lang="en-US" dirty="0" smtClean="0"/>
          </a:p>
          <a:p>
            <a:pPr marL="800100" lvl="1" indent="-342900">
              <a:buClr>
                <a:schemeClr val="accent1"/>
              </a:buClr>
              <a:buFont typeface="+mj-lt"/>
              <a:buAutoNum type="arabicPeriod"/>
            </a:pPr>
            <a:r>
              <a:rPr lang="en-US" dirty="0" smtClean="0"/>
              <a:t>The </a:t>
            </a:r>
            <a:r>
              <a:rPr lang="en-US" b="1" dirty="0"/>
              <a:t>Single Pulse Transcranial Magnetic Stimulator </a:t>
            </a:r>
            <a:r>
              <a:rPr lang="en-US" dirty="0" smtClean="0"/>
              <a:t>:It </a:t>
            </a:r>
            <a:r>
              <a:rPr lang="en-US" dirty="0"/>
              <a:t>was first approved for the acute treatment </a:t>
            </a:r>
            <a:r>
              <a:rPr lang="en-US" dirty="0" smtClean="0"/>
              <a:t>of migraine </a:t>
            </a:r>
            <a:r>
              <a:rPr lang="en-US" dirty="0"/>
              <a:t>with aura, and has recently been approved for the </a:t>
            </a:r>
            <a:r>
              <a:rPr lang="en-US" dirty="0" smtClean="0"/>
              <a:t>preventive treatment </a:t>
            </a:r>
            <a:r>
              <a:rPr lang="en-US" dirty="0"/>
              <a:t>of migraine. </a:t>
            </a:r>
            <a:r>
              <a:rPr lang="en-US" dirty="0" smtClean="0"/>
              <a:t>(December 2013)</a:t>
            </a:r>
          </a:p>
          <a:p>
            <a:pPr marL="800100" lvl="1" indent="-342900">
              <a:buClr>
                <a:schemeClr val="accent1"/>
              </a:buClr>
              <a:buFont typeface="+mj-lt"/>
              <a:buAutoNum type="arabicPeriod"/>
            </a:pPr>
            <a:endParaRPr lang="en-US" dirty="0" smtClean="0"/>
          </a:p>
          <a:p>
            <a:pPr marL="800100" lvl="1" indent="-342900">
              <a:buClr>
                <a:schemeClr val="accent1"/>
              </a:buClr>
              <a:buFont typeface="+mj-lt"/>
              <a:buAutoNum type="arabicPeriod"/>
            </a:pPr>
            <a:r>
              <a:rPr lang="en-US" dirty="0"/>
              <a:t>The </a:t>
            </a:r>
            <a:r>
              <a:rPr lang="en-US" b="1" dirty="0"/>
              <a:t>Transcutaneous Supraorbital </a:t>
            </a:r>
            <a:r>
              <a:rPr lang="en-US" b="1" dirty="0" err="1"/>
              <a:t>Neurostimulator</a:t>
            </a:r>
            <a:r>
              <a:rPr lang="en-US" dirty="0"/>
              <a:t>: It is currently FDA-approved for both preventive and acute treatment of migraine. (preventive use in March 2014 and for abortive use in September 2017)</a:t>
            </a:r>
          </a:p>
          <a:p>
            <a:pPr marL="800100" lvl="1" indent="-342900">
              <a:buClr>
                <a:schemeClr val="accent1"/>
              </a:buClr>
              <a:buFont typeface="+mj-lt"/>
              <a:buAutoNum type="arabicPeriod"/>
            </a:pPr>
            <a:endParaRPr lang="en-US" dirty="0" smtClean="0"/>
          </a:p>
          <a:p>
            <a:pPr marL="800100" lvl="1" indent="-342900">
              <a:buClr>
                <a:schemeClr val="accent1"/>
              </a:buClr>
              <a:buFont typeface="+mj-lt"/>
              <a:buAutoNum type="arabicPeriod"/>
            </a:pPr>
            <a:r>
              <a:rPr lang="en-US" dirty="0" smtClean="0"/>
              <a:t>The </a:t>
            </a:r>
            <a:r>
              <a:rPr lang="en-US" b="1" dirty="0"/>
              <a:t>Vagus Nerve Stimulator </a:t>
            </a:r>
            <a:r>
              <a:rPr lang="en-US" dirty="0" smtClean="0"/>
              <a:t>:It </a:t>
            </a:r>
            <a:r>
              <a:rPr lang="en-US" dirty="0"/>
              <a:t>is approved for the </a:t>
            </a:r>
            <a:r>
              <a:rPr lang="en-US" dirty="0" smtClean="0"/>
              <a:t>acute treatment </a:t>
            </a:r>
            <a:r>
              <a:rPr lang="en-US" dirty="0"/>
              <a:t>of attacks in patients with episodic cluster headache as well </a:t>
            </a:r>
            <a:r>
              <a:rPr lang="en-US" dirty="0" smtClean="0"/>
              <a:t>as for </a:t>
            </a:r>
            <a:r>
              <a:rPr lang="en-US" dirty="0"/>
              <a:t>the acute treatment of migraine pain. </a:t>
            </a:r>
            <a:r>
              <a:rPr lang="en-US" dirty="0" smtClean="0"/>
              <a:t>(</a:t>
            </a:r>
            <a:r>
              <a:rPr lang="en-US" dirty="0"/>
              <a:t>January 2018</a:t>
            </a:r>
            <a:r>
              <a:rPr lang="en-US" dirty="0" smtClean="0"/>
              <a:t>)</a:t>
            </a:r>
          </a:p>
          <a:p>
            <a:pPr marL="800100" lvl="1" indent="-342900">
              <a:buClr>
                <a:schemeClr val="accent1"/>
              </a:buClr>
              <a:buFont typeface="+mj-lt"/>
              <a:buAutoNum type="arabicPeriod"/>
            </a:pPr>
            <a:endParaRPr lang="en-US" dirty="0" smtClean="0"/>
          </a:p>
          <a:p>
            <a:pPr marL="800100" lvl="1" indent="-342900">
              <a:buFont typeface="+mj-lt"/>
              <a:buAutoNum type="arabicPeriod"/>
            </a:pPr>
            <a:endParaRPr lang="en-US" dirty="0" smtClean="0"/>
          </a:p>
          <a:p>
            <a:r>
              <a:rPr lang="en-US" dirty="0" smtClean="0"/>
              <a:t>All </a:t>
            </a:r>
            <a:r>
              <a:rPr lang="en-US" dirty="0"/>
              <a:t>being non-invasive </a:t>
            </a:r>
            <a:r>
              <a:rPr lang="en-US" dirty="0" smtClean="0"/>
              <a:t>and easy </a:t>
            </a:r>
            <a:r>
              <a:rPr lang="en-US" dirty="0"/>
              <a:t>to use, the new, wearable neuromodulation devices are </a:t>
            </a:r>
            <a:r>
              <a:rPr lang="en-US" dirty="0" smtClean="0"/>
              <a:t>attractive alternatives </a:t>
            </a:r>
            <a:r>
              <a:rPr lang="en-US" dirty="0"/>
              <a:t>for patients living with migraine.</a:t>
            </a:r>
          </a:p>
        </p:txBody>
      </p:sp>
    </p:spTree>
    <p:extLst>
      <p:ext uri="{BB962C8B-B14F-4D97-AF65-F5344CB8AC3E}">
        <p14:creationId xmlns:p14="http://schemas.microsoft.com/office/powerpoint/2010/main" val="368137532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10010</TotalTime>
  <Words>2991</Words>
  <Application>Microsoft Office PowerPoint</Application>
  <PresentationFormat>Widescreen</PresentationFormat>
  <Paragraphs>303</Paragraphs>
  <Slides>53</Slides>
  <Notes>1</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53</vt:i4>
      </vt:variant>
    </vt:vector>
  </HeadingPairs>
  <TitlesOfParts>
    <vt:vector size="65" baseType="lpstr">
      <vt:lpstr>ＭＳ Ｐゴシック</vt:lpstr>
      <vt:lpstr>AdvTTb20e5d60</vt:lpstr>
      <vt:lpstr>Arial</vt:lpstr>
      <vt:lpstr>Baekmuk Gulim</vt:lpstr>
      <vt:lpstr>Calibri</vt:lpstr>
      <vt:lpstr>Calibri Light</vt:lpstr>
      <vt:lpstr>Courier New</vt:lpstr>
      <vt:lpstr>Helvetica</vt:lpstr>
      <vt:lpstr>Viner Hand ITC</vt:lpstr>
      <vt:lpstr>Wingdings</vt:lpstr>
      <vt:lpstr>Office Theme</vt:lpstr>
      <vt:lpstr>1_Office Theme</vt:lpstr>
      <vt:lpstr>Neuromodulation in the treatment of primary headaches </vt:lpstr>
      <vt:lpstr>Outline:</vt:lpstr>
      <vt:lpstr>PowerPoint Presentation</vt:lpstr>
      <vt:lpstr>Introduction:  Of alternative treatments, neurostimulation is not a novel approach. In the 1st century, Emperor Claudius’ doctor, Scribonius Largus, recommended application of a live electric fish (Torpedo marmorata) on the site of head pain.  From an abortive standpoint,there are several reasons including that existing acute medications might not be effective or tolerated, or are contraindicated due to medical comorbidities.  Neurostimulation therapies with peripheral or central targets may help these patients.  </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how to use gammaCore (nVNS): </vt:lpstr>
      <vt:lpstr>PowerPoint Presentation</vt:lpstr>
      <vt:lpstr> </vt:lpstr>
      <vt:lpstr> </vt:lpstr>
      <vt:lpstr> </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MRT www.Win2Farsi.com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Researcher Z GHorbani</dc:creator>
  <cp:lastModifiedBy>Internet</cp:lastModifiedBy>
  <cp:revision>112</cp:revision>
  <dcterms:created xsi:type="dcterms:W3CDTF">2017-09-27T12:33:00Z</dcterms:created>
  <dcterms:modified xsi:type="dcterms:W3CDTF">2019-10-30T08:06:40Z</dcterms:modified>
</cp:coreProperties>
</file>