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0"/>
  </p:notesMasterIdLst>
  <p:sldIdLst>
    <p:sldId id="257" r:id="rId4"/>
    <p:sldId id="256" r:id="rId5"/>
    <p:sldId id="274" r:id="rId6"/>
    <p:sldId id="270" r:id="rId7"/>
    <p:sldId id="258" r:id="rId8"/>
    <p:sldId id="271" r:id="rId9"/>
    <p:sldId id="265" r:id="rId10"/>
    <p:sldId id="272" r:id="rId11"/>
    <p:sldId id="276" r:id="rId12"/>
    <p:sldId id="273" r:id="rId13"/>
    <p:sldId id="278" r:id="rId14"/>
    <p:sldId id="277" r:id="rId15"/>
    <p:sldId id="281" r:id="rId16"/>
    <p:sldId id="282" r:id="rId17"/>
    <p:sldId id="284" r:id="rId18"/>
    <p:sldId id="283" r:id="rId19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4E66FD-7297-4BCF-9B57-7A8914430A6E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C0F79-FBD8-4192-BC2A-4E3B87541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737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9pPr>
          </a:lstStyle>
          <a:p>
            <a:pPr eaLnBrk="1" hangingPunct="1"/>
            <a:fld id="{8DD13ED9-9A9E-46E5-BA83-9971AA97D788}" type="slidenum">
              <a:rPr lang="ar-SA" altLang="en-US">
                <a:solidFill>
                  <a:srgbClr val="000000"/>
                </a:solidFill>
              </a:rPr>
              <a:pPr eaLnBrk="1" hangingPunct="1"/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FB5AE-EB24-48DF-A33D-6F82E3F2B94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08CDD-68C7-4C13-8958-C53812947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444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FB5AE-EB24-48DF-A33D-6F82E3F2B94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08CDD-68C7-4C13-8958-C53812947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431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FB5AE-EB24-48DF-A33D-6F82E3F2B94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08CDD-68C7-4C13-8958-C53812947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2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B Lotus" pitchFamily="2" charset="-78"/>
              </a:defRPr>
            </a:lvl1pPr>
          </a:lstStyle>
          <a:p>
            <a:pPr>
              <a:defRPr/>
            </a:pPr>
            <a:fld id="{47AEF13F-F388-4754-8C28-77D16501C742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B Lotus" pitchFamily="2" charset="-7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B Lotus" pitchFamily="2" charset="-78"/>
              </a:defRPr>
            </a:lvl1pPr>
          </a:lstStyle>
          <a:p>
            <a:pPr>
              <a:defRPr/>
            </a:pPr>
            <a:fld id="{8898C178-F65A-472D-8815-5A3100C129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1135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B Lotus" pitchFamily="2" charset="-78"/>
              </a:defRPr>
            </a:lvl1pPr>
          </a:lstStyle>
          <a:p>
            <a:pPr>
              <a:defRPr/>
            </a:pPr>
            <a:fld id="{075CAF54-C708-4B2C-9A56-315E08BF27F5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B Lotus" pitchFamily="2" charset="-7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B Lotus" pitchFamily="2" charset="-78"/>
              </a:defRPr>
            </a:lvl1pPr>
          </a:lstStyle>
          <a:p>
            <a:pPr>
              <a:defRPr/>
            </a:pPr>
            <a:fld id="{C2AEFED2-7D0F-478A-A7BA-2703413F7D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518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B Lotus" pitchFamily="2" charset="-78"/>
              </a:defRPr>
            </a:lvl1pPr>
          </a:lstStyle>
          <a:p>
            <a:pPr>
              <a:defRPr/>
            </a:pPr>
            <a:fld id="{A64C2E7F-08B2-4D7B-B3E0-03F999BD6008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B Lotus" pitchFamily="2" charset="-7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B Lotus" pitchFamily="2" charset="-78"/>
              </a:defRPr>
            </a:lvl1pPr>
          </a:lstStyle>
          <a:p>
            <a:pPr>
              <a:defRPr/>
            </a:pPr>
            <a:fld id="{7CF77075-02E6-4D00-85A9-120EA394EE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1725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B Lotus" pitchFamily="2" charset="-78"/>
              </a:defRPr>
            </a:lvl1pPr>
          </a:lstStyle>
          <a:p>
            <a:pPr>
              <a:defRPr/>
            </a:pPr>
            <a:fld id="{BCC5D1AA-9968-4410-A07D-36EB2ACFF372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B Lotus" pitchFamily="2" charset="-7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B Lotus" pitchFamily="2" charset="-78"/>
              </a:defRPr>
            </a:lvl1pPr>
          </a:lstStyle>
          <a:p>
            <a:pPr>
              <a:defRPr/>
            </a:pPr>
            <a:fld id="{D1DEFED2-7544-48DB-93B3-41D6A02F36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2655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B Lotus" pitchFamily="2" charset="-78"/>
              </a:defRPr>
            </a:lvl1pPr>
          </a:lstStyle>
          <a:p>
            <a:pPr>
              <a:defRPr/>
            </a:pPr>
            <a:fld id="{ABEF41BA-5669-4FEA-A642-8C78D3360214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B Lotus" pitchFamily="2" charset="-7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B Lotus" pitchFamily="2" charset="-78"/>
              </a:defRPr>
            </a:lvl1pPr>
          </a:lstStyle>
          <a:p>
            <a:pPr>
              <a:defRPr/>
            </a:pPr>
            <a:fld id="{6EE74890-120E-41A7-AFF7-9C1ABE7EED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3853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B Lotus" pitchFamily="2" charset="-78"/>
              </a:defRPr>
            </a:lvl1pPr>
          </a:lstStyle>
          <a:p>
            <a:pPr>
              <a:defRPr/>
            </a:pPr>
            <a:fld id="{7B55039F-0E0A-4660-81A3-59E3F293185A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B Lotus" pitchFamily="2" charset="-7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B Lotus" pitchFamily="2" charset="-78"/>
              </a:defRPr>
            </a:lvl1pPr>
          </a:lstStyle>
          <a:p>
            <a:pPr>
              <a:defRPr/>
            </a:pPr>
            <a:fld id="{F15F27ED-3719-4DC8-9B1D-913A8B4F44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315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B Lotus" pitchFamily="2" charset="-78"/>
              </a:defRPr>
            </a:lvl1pPr>
          </a:lstStyle>
          <a:p>
            <a:pPr>
              <a:defRPr/>
            </a:pPr>
            <a:fld id="{7BE0E86E-AFC1-4CA1-8A7E-CDAC2798E462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B Lotus" pitchFamily="2" charset="-7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B Lotus" pitchFamily="2" charset="-78"/>
              </a:defRPr>
            </a:lvl1pPr>
          </a:lstStyle>
          <a:p>
            <a:pPr>
              <a:defRPr/>
            </a:pPr>
            <a:fld id="{F4C7946D-C119-42D4-AB70-7375E11002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0593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B Lotus" pitchFamily="2" charset="-78"/>
              </a:defRPr>
            </a:lvl1pPr>
          </a:lstStyle>
          <a:p>
            <a:pPr>
              <a:defRPr/>
            </a:pPr>
            <a:fld id="{17C8DB22-1700-4D82-A7A6-61F82AFED6B3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B Lotus" pitchFamily="2" charset="-7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B Lotus" pitchFamily="2" charset="-78"/>
              </a:defRPr>
            </a:lvl1pPr>
          </a:lstStyle>
          <a:p>
            <a:pPr>
              <a:defRPr/>
            </a:pPr>
            <a:fld id="{BA75CBE8-9D48-4C3F-A0CD-971E82915D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91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FB5AE-EB24-48DF-A33D-6F82E3F2B94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08CDD-68C7-4C13-8958-C53812947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3896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B Lotus" pitchFamily="2" charset="-78"/>
              </a:defRPr>
            </a:lvl1pPr>
          </a:lstStyle>
          <a:p>
            <a:pPr>
              <a:defRPr/>
            </a:pPr>
            <a:fld id="{C95CA4D0-38B2-44DF-B91B-0588A37BA066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B Lotus" pitchFamily="2" charset="-7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B Lotus" pitchFamily="2" charset="-78"/>
              </a:defRPr>
            </a:lvl1pPr>
          </a:lstStyle>
          <a:p>
            <a:pPr>
              <a:defRPr/>
            </a:pPr>
            <a:fld id="{7F800C1C-426C-4DB8-8548-189F608E5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2476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B Lotus" pitchFamily="2" charset="-78"/>
              </a:defRPr>
            </a:lvl1pPr>
          </a:lstStyle>
          <a:p>
            <a:pPr>
              <a:defRPr/>
            </a:pPr>
            <a:fld id="{6426BB44-7AD1-4331-AF69-495A20F8B4E3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B Lotus" pitchFamily="2" charset="-7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B Lotus" pitchFamily="2" charset="-78"/>
              </a:defRPr>
            </a:lvl1pPr>
          </a:lstStyle>
          <a:p>
            <a:pPr>
              <a:defRPr/>
            </a:pPr>
            <a:fld id="{3B57935C-377C-4461-A4A9-C687FD5940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4005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B Lotus" pitchFamily="2" charset="-78"/>
              </a:defRPr>
            </a:lvl1pPr>
          </a:lstStyle>
          <a:p>
            <a:pPr>
              <a:defRPr/>
            </a:pPr>
            <a:fld id="{246F6DE8-DAC0-4AF4-8AC3-F86188A966D4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B Lotus" pitchFamily="2" charset="-7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B Lotus" pitchFamily="2" charset="-78"/>
              </a:defRPr>
            </a:lvl1pPr>
          </a:lstStyle>
          <a:p>
            <a:pPr>
              <a:defRPr/>
            </a:pPr>
            <a:fld id="{119DC541-A4E9-4324-8790-AD5B4FA11F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9594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42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61443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444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445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446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447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448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6144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6145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61451" name="Rectangle 11"/>
          <p:cNvSpPr>
            <a:spLocks noGrp="1" noChangeArrowheads="1"/>
          </p:cNvSpPr>
          <p:nvPr>
            <p:ph type="dt" sz="quarter" idx="2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1452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FFFFFF"/>
                </a:solidFill>
              </a:rPr>
              <a:t>pourshanazari@med.mui.ac.ir</a:t>
            </a:r>
          </a:p>
        </p:txBody>
      </p:sp>
      <p:sp>
        <p:nvSpPr>
          <p:cNvPr id="61453" name="Rectangle 1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822FFA6-F92B-41CE-A4FB-BD3B881FF2A6}" type="slidenum">
              <a:rPr lang="ar-SA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410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FFFFFF"/>
                </a:solidFill>
              </a:rPr>
              <a:t>pourshanazari@med.mui.ac.ir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D34A64-C7E2-458A-A5B2-C12943D0E205}" type="slidenum">
              <a:rPr lang="ar-SA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0264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FFFFFF"/>
                </a:solidFill>
              </a:rPr>
              <a:t>pourshanazari@med.mui.ac.ir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96CC69-E3C1-49EA-B10C-15563DB0BE05}" type="slidenum">
              <a:rPr lang="ar-SA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3413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FFFFFF"/>
                </a:solidFill>
              </a:rPr>
              <a:t>pourshanazari@med.mui.ac.ir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BE27FA-F426-4460-9F8F-05221AE55E80}" type="slidenum">
              <a:rPr lang="ar-SA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2814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FFFFFF"/>
                </a:solidFill>
              </a:rPr>
              <a:t>pourshanazari@med.mui.ac.ir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9C20E9-E82B-49A3-B521-0A18B62DBB5B}" type="slidenum">
              <a:rPr lang="ar-SA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6999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FFFFFF"/>
                </a:solidFill>
              </a:rPr>
              <a:t>pourshanazari@med.mui.ac.ir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7861BB-6A7F-48D0-B6C4-7B714EAD6515}" type="slidenum">
              <a:rPr lang="ar-SA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6023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FFFFFF"/>
                </a:solidFill>
              </a:rPr>
              <a:t>pourshanazari@med.mui.ac.ir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B615D3-84AA-44A1-9ADC-C8F8C53A46A9}" type="slidenum">
              <a:rPr lang="ar-SA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785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FB5AE-EB24-48DF-A33D-6F82E3F2B94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08CDD-68C7-4C13-8958-C53812947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504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FFFFFF"/>
                </a:solidFill>
              </a:rPr>
              <a:t>pourshanazari@med.mui.ac.ir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BEA4BF-DF0F-474E-BCAE-A238F5AF890B}" type="slidenum">
              <a:rPr lang="ar-SA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0616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FFFFFF"/>
                </a:solidFill>
              </a:rPr>
              <a:t>pourshanazari@med.mui.ac.ir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B1211B-1A9E-4D96-8F51-F0AC02CA2CF8}" type="slidenum">
              <a:rPr lang="ar-SA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5494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FFFFFF"/>
                </a:solidFill>
              </a:rPr>
              <a:t>pourshanazari@med.mui.ac.ir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4EED0C-B832-4FF5-8E6D-54BCA7D1EF67}" type="slidenum">
              <a:rPr lang="ar-SA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6741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FFFFFF"/>
                </a:solidFill>
              </a:rPr>
              <a:t>pourshanazari@med.mui.ac.ir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4D1E9A-9A24-4E58-84BE-E2F67BAE7127}" type="slidenum">
              <a:rPr lang="ar-SA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614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FB5AE-EB24-48DF-A33D-6F82E3F2B94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08CDD-68C7-4C13-8958-C53812947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604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FB5AE-EB24-48DF-A33D-6F82E3F2B94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08CDD-68C7-4C13-8958-C53812947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08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FB5AE-EB24-48DF-A33D-6F82E3F2B94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08CDD-68C7-4C13-8958-C53812947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746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FB5AE-EB24-48DF-A33D-6F82E3F2B94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08CDD-68C7-4C13-8958-C53812947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386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FB5AE-EB24-48DF-A33D-6F82E3F2B94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08CDD-68C7-4C13-8958-C53812947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625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FB5AE-EB24-48DF-A33D-6F82E3F2B94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08CDD-68C7-4C13-8958-C53812947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751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FB5AE-EB24-48DF-A33D-6F82E3F2B94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08CDD-68C7-4C13-8958-C53812947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845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5C732A61-22EA-491F-92E8-C8296E4858D4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A53302A9-B75A-407E-9F6E-00FEBC945A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273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18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60419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0420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0421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0422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0423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0424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>
                <a:gd name="T0" fmla="*/ 0 w 29"/>
                <a:gd name="T1" fmla="*/ 1416 h 1416"/>
                <a:gd name="T2" fmla="*/ 29 w 29"/>
                <a:gd name="T3" fmla="*/ 1416 h 1416"/>
                <a:gd name="T4" fmla="*/ 28 w 29"/>
                <a:gd name="T5" fmla="*/ 24 h 1416"/>
                <a:gd name="T6" fmla="*/ 0 w 29"/>
                <a:gd name="T7" fmla="*/ 0 h 1416"/>
                <a:gd name="T8" fmla="*/ 0 w 29"/>
                <a:gd name="T9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0425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0426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6042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042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FFFFFF"/>
                </a:solidFill>
              </a:rPr>
              <a:t>pourshanazari@med.mui.ac.ir</a:t>
            </a:r>
          </a:p>
        </p:txBody>
      </p:sp>
      <p:sp>
        <p:nvSpPr>
          <p:cNvPr id="6042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87F1255B-7BFC-4F01-9C0A-082D92AA0942}" type="slidenum">
              <a:rPr lang="ar-SA" altLang="en-US" smtClean="0">
                <a:solidFill>
                  <a:srgbClr val="FFFFFF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0430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0431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2156962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pitchFamily="34" charset="0"/>
        </a:defRPr>
      </a:lvl2pPr>
      <a:lvl3pPr algn="l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pitchFamily="34" charset="0"/>
        </a:defRPr>
      </a:lvl3pPr>
      <a:lvl4pPr algn="l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pitchFamily="34" charset="0"/>
        </a:defRPr>
      </a:lvl4pPr>
      <a:lvl5pPr algn="l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pitchFamily="34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z="6000"/>
          </a:p>
        </p:txBody>
      </p:sp>
      <p:pic>
        <p:nvPicPr>
          <p:cNvPr id="62467" name="Picture 3" descr="87905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8" name="Text Box 13"/>
          <p:cNvSpPr txBox="1">
            <a:spLocks noChangeArrowheads="1"/>
          </p:cNvSpPr>
          <p:nvPr/>
        </p:nvSpPr>
        <p:spPr bwMode="auto">
          <a:xfrm>
            <a:off x="1187450" y="260350"/>
            <a:ext cx="72739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fa-IR" altLang="en-US" sz="6000" b="1">
                <a:solidFill>
                  <a:srgbClr val="FF3300"/>
                </a:solidFill>
                <a:ea typeface="Titr"/>
                <a:cs typeface="Titr"/>
              </a:rPr>
              <a:t>بسم الله الرحمن الرحیم</a:t>
            </a:r>
            <a:endParaRPr lang="en-US" altLang="en-US" sz="6000" b="1">
              <a:solidFill>
                <a:srgbClr val="FF3300"/>
              </a:solidFill>
              <a:ea typeface="Titr"/>
              <a:cs typeface="Titr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5767754"/>
            <a:ext cx="2886175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b="1" dirty="0" err="1"/>
              <a:t>Shaghayegh</a:t>
            </a:r>
            <a:r>
              <a:rPr lang="en-US" sz="1900" b="1" dirty="0"/>
              <a:t>. H. </a:t>
            </a:r>
            <a:r>
              <a:rPr lang="en-US" sz="1900" b="1" dirty="0" err="1"/>
              <a:t>Javanmard</a:t>
            </a:r>
            <a:endParaRPr lang="en-US" sz="1900" b="1" dirty="0"/>
          </a:p>
          <a:p>
            <a:r>
              <a:rPr lang="en-US" sz="1900" b="1" dirty="0"/>
              <a:t>MD. PhD</a:t>
            </a:r>
          </a:p>
          <a:p>
            <a:r>
              <a:rPr lang="en-US" sz="1900" b="1" dirty="0"/>
              <a:t>Professor of Physiology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953000"/>
            <a:ext cx="695325" cy="686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96897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457200" y="381000"/>
            <a:ext cx="3008313" cy="5745163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b="1" dirty="0"/>
              <a:t>Glial cells play a critical role, serving to buffer K+ ions in the extracellular space and absorb the glutamate released from excitatory synapses</a:t>
            </a:r>
          </a:p>
          <a:p>
            <a:r>
              <a:rPr lang="en-US" sz="2000" b="1" dirty="0"/>
              <a:t>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b="1" dirty="0"/>
              <a:t>increased electrical activity is coupled with the release of vasodilator factors, such as NO and arachidonic acid metabolites, which increase local blood flow to meet increased energy expenditure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1143155"/>
            <a:ext cx="5111750" cy="4112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038600" y="320431"/>
            <a:ext cx="4352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The neurovascular response</a:t>
            </a:r>
          </a:p>
        </p:txBody>
      </p:sp>
    </p:spTree>
    <p:extLst>
      <p:ext uri="{BB962C8B-B14F-4D97-AF65-F5344CB8AC3E}">
        <p14:creationId xmlns:p14="http://schemas.microsoft.com/office/powerpoint/2010/main" val="2977237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CSD can trigger trigeminal nociception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migraine pain is caused by activation and sensitization of the </a:t>
            </a:r>
            <a:r>
              <a:rPr lang="en-US" dirty="0" err="1"/>
              <a:t>trigeminovascular</a:t>
            </a:r>
            <a:r>
              <a:rPr lang="en-US" dirty="0"/>
              <a:t> pain network, beginning with the activation and sensitization of trigeminal sensory afferents, that innervate cranial tissues, such as the meninges, and second order neurons in the trigeminal nucleus </a:t>
            </a:r>
            <a:r>
              <a:rPr lang="en-US" dirty="0" err="1"/>
              <a:t>caudalis</a:t>
            </a:r>
            <a:r>
              <a:rPr lang="en-US" dirty="0"/>
              <a:t> (TNC); the TNC projects directly or indirectly to different areas of the brainstem and forebrain</a:t>
            </a:r>
          </a:p>
        </p:txBody>
      </p:sp>
    </p:spTree>
    <p:extLst>
      <p:ext uri="{BB962C8B-B14F-4D97-AF65-F5344CB8AC3E}">
        <p14:creationId xmlns:p14="http://schemas.microsoft.com/office/powerpoint/2010/main" val="3194203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3236913" cy="1250950"/>
          </a:xfrm>
        </p:spPr>
        <p:txBody>
          <a:bodyPr/>
          <a:lstStyle/>
          <a:p>
            <a:r>
              <a:rPr lang="en-US" dirty="0"/>
              <a:t>The vessel response is strongly nonlinear…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1447800"/>
            <a:ext cx="3008313" cy="4691063"/>
          </a:xfrm>
        </p:spPr>
        <p:txBody>
          <a:bodyPr>
            <a:normAutofit/>
          </a:bodyPr>
          <a:lstStyle/>
          <a:p>
            <a:r>
              <a:rPr lang="en-US" sz="2000" dirty="0"/>
              <a:t>While moderate increases in extracellular potassium cause vasodilation, stronger increases induce vasoconstriction. </a:t>
            </a:r>
          </a:p>
          <a:p>
            <a:r>
              <a:rPr lang="en-US" sz="2000" dirty="0"/>
              <a:t>The neurovascular response to CSD typically shows a </a:t>
            </a:r>
            <a:r>
              <a:rPr lang="en-US" sz="2000" b="1" u="sng" dirty="0" err="1">
                <a:solidFill>
                  <a:srgbClr val="FF0000"/>
                </a:solidFill>
              </a:rPr>
              <a:t>triphasic</a:t>
            </a:r>
            <a:r>
              <a:rPr lang="en-US" sz="2000" b="1" u="sng" dirty="0">
                <a:solidFill>
                  <a:srgbClr val="FF0000"/>
                </a:solidFill>
              </a:rPr>
              <a:t> pattern </a:t>
            </a:r>
            <a:r>
              <a:rPr lang="en-US" sz="2000" dirty="0"/>
              <a:t>(constriction, dilation, and then prolonged slight constriction)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600200"/>
            <a:ext cx="5547653" cy="333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6784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CSD and Migraine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277" y="1371600"/>
            <a:ext cx="9263477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849079" y="3810000"/>
            <a:ext cx="1153115" cy="755094"/>
            <a:chOff x="3404856" y="2045398"/>
            <a:chExt cx="1357788" cy="1357788"/>
          </a:xfrm>
        </p:grpSpPr>
        <p:sp>
          <p:nvSpPr>
            <p:cNvPr id="9" name="Rounded Rectangle 8"/>
            <p:cNvSpPr/>
            <p:nvPr/>
          </p:nvSpPr>
          <p:spPr>
            <a:xfrm>
              <a:off x="3404856" y="2045398"/>
              <a:ext cx="1357788" cy="1357788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3471138" y="2111680"/>
              <a:ext cx="1225224" cy="12252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kern="1200" dirty="0"/>
                <a:t>CSD</a:t>
              </a:r>
            </a:p>
          </p:txBody>
        </p:sp>
      </p:grp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749" y="5614106"/>
            <a:ext cx="1247775" cy="1115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Straight Arrow Connector 10"/>
          <p:cNvCxnSpPr>
            <a:endCxn id="9219" idx="0"/>
          </p:cNvCxnSpPr>
          <p:nvPr/>
        </p:nvCxnSpPr>
        <p:spPr>
          <a:xfrm>
            <a:off x="3425636" y="4648200"/>
            <a:ext cx="1" cy="9659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0289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0"/>
            <a:ext cx="94488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32096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87"/>
            <a:ext cx="9296400" cy="684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18118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74525"/>
            <a:ext cx="8229600" cy="555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0363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Cortical spreading depression and migraine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b="1" dirty="0">
                <a:solidFill>
                  <a:schemeClr val="tx2">
                    <a:lumMod val="75000"/>
                  </a:schemeClr>
                </a:solidFill>
              </a:rPr>
            </a:b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348582"/>
            <a:ext cx="5181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4295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-37123"/>
            <a:ext cx="7162800" cy="7123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8567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748" name="Picture 4" descr="FG8_15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1450"/>
            <a:ext cx="8610600" cy="645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714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412" name="Picture 4" descr="FG8_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265748"/>
            <a:ext cx="8686800" cy="651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32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13692"/>
            <a:ext cx="885049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8394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580" name="Picture 4" descr="FG8_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462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Na/K-ATPase pump is crucial in restoring ion homeostasis. </a:t>
            </a:r>
            <a:endParaRPr lang="fa-IR" dirty="0"/>
          </a:p>
          <a:p>
            <a:r>
              <a:rPr lang="en-US" dirty="0"/>
              <a:t>The brain consumes about 20% of the body’s basal energy </a:t>
            </a:r>
            <a:endParaRPr lang="fa-IR" dirty="0"/>
          </a:p>
          <a:p>
            <a:r>
              <a:rPr lang="en-US" dirty="0"/>
              <a:t>Na/K pumps use about half of this 20% share in maintaining ionic gradients.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srgbClr val="FFFFFF"/>
                </a:solidFill>
              </a:rPr>
              <a:t>pourshanazari@med.mui.ac.ir</a:t>
            </a:r>
          </a:p>
        </p:txBody>
      </p:sp>
    </p:spTree>
    <p:extLst>
      <p:ext uri="{BB962C8B-B14F-4D97-AF65-F5344CB8AC3E}">
        <p14:creationId xmlns:p14="http://schemas.microsoft.com/office/powerpoint/2010/main" val="3893697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Neurons cannot fire action potentials after sustained depolarization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Spreading depolarization is characterized by near-complete sustained depolarization in neurons, neuronal membrane resistance, and neuronal swelling and distortion of dendritic spines</a:t>
            </a:r>
          </a:p>
          <a:p>
            <a:endParaRPr lang="en-US" dirty="0"/>
          </a:p>
          <a:p>
            <a:r>
              <a:rPr lang="en-US" dirty="0"/>
              <a:t>As a consequence, spreading depolarization causes brain electrical silence which was termed </a:t>
            </a:r>
            <a:r>
              <a:rPr lang="en-US" b="1" u="sng" dirty="0">
                <a:solidFill>
                  <a:srgbClr val="FF0000"/>
                </a:solidFill>
              </a:rPr>
              <a:t>spreading depression </a:t>
            </a:r>
            <a:r>
              <a:rPr lang="en-US" dirty="0"/>
              <a:t>of brain electrical activity by </a:t>
            </a:r>
            <a:r>
              <a:rPr lang="en-US" b="1" i="1" dirty="0">
                <a:solidFill>
                  <a:srgbClr val="7030A0"/>
                </a:solidFill>
              </a:rPr>
              <a:t>Aristides </a:t>
            </a:r>
            <a:r>
              <a:rPr lang="en-US" b="1" i="1" dirty="0" err="1">
                <a:solidFill>
                  <a:srgbClr val="7030A0"/>
                </a:solidFill>
              </a:rPr>
              <a:t>Leão</a:t>
            </a:r>
            <a:r>
              <a:rPr lang="en-US" b="1" i="1" dirty="0">
                <a:solidFill>
                  <a:srgbClr val="7030A0"/>
                </a:solidFill>
              </a:rPr>
              <a:t> </a:t>
            </a:r>
            <a:r>
              <a:rPr lang="en-US" dirty="0"/>
              <a:t>in 1944 </a:t>
            </a:r>
          </a:p>
        </p:txBody>
      </p:sp>
    </p:spTree>
    <p:extLst>
      <p:ext uri="{BB962C8B-B14F-4D97-AF65-F5344CB8AC3E}">
        <p14:creationId xmlns:p14="http://schemas.microsoft.com/office/powerpoint/2010/main" val="304556326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Cortical spreading depression and migraine[20191016085807291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default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default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285</Words>
  <Application>Microsoft Office PowerPoint</Application>
  <PresentationFormat>On-screen Show (4:3)</PresentationFormat>
  <Paragraphs>25</Paragraphs>
  <Slides>16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Arial Black</vt:lpstr>
      <vt:lpstr>B Lotus</vt:lpstr>
      <vt:lpstr>Calibri</vt:lpstr>
      <vt:lpstr>Cambria</vt:lpstr>
      <vt:lpstr>Tahoma</vt:lpstr>
      <vt:lpstr>Titr</vt:lpstr>
      <vt:lpstr>Wingdings</vt:lpstr>
      <vt:lpstr>Office Theme</vt:lpstr>
      <vt:lpstr>1_Office Theme</vt:lpstr>
      <vt:lpstr>default</vt:lpstr>
      <vt:lpstr>PowerPoint Presentation</vt:lpstr>
      <vt:lpstr>Cortical spreading depression and migraine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Neurons cannot fire action potentials after sustained depolarization </vt:lpstr>
      <vt:lpstr>PowerPoint Presentation</vt:lpstr>
      <vt:lpstr>CSD can trigger trigeminal nociception</vt:lpstr>
      <vt:lpstr>The vessel response is strongly nonlinear…</vt:lpstr>
      <vt:lpstr>CSD and Migraine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SH.HAGHJOO</dc:creator>
  <cp:lastModifiedBy>Internet</cp:lastModifiedBy>
  <cp:revision>16</cp:revision>
  <dcterms:created xsi:type="dcterms:W3CDTF">2019-10-15T04:08:24Z</dcterms:created>
  <dcterms:modified xsi:type="dcterms:W3CDTF">2019-10-30T07:44:13Z</dcterms:modified>
</cp:coreProperties>
</file>