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09" r:id="rId3"/>
    <p:sldId id="256" r:id="rId4"/>
    <p:sldId id="291" r:id="rId5"/>
    <p:sldId id="292" r:id="rId6"/>
    <p:sldId id="289" r:id="rId7"/>
    <p:sldId id="293" r:id="rId8"/>
    <p:sldId id="294" r:id="rId9"/>
    <p:sldId id="298" r:id="rId10"/>
    <p:sldId id="301" r:id="rId11"/>
    <p:sldId id="302" r:id="rId12"/>
    <p:sldId id="296" r:id="rId13"/>
    <p:sldId id="300" r:id="rId14"/>
    <p:sldId id="304" r:id="rId15"/>
    <p:sldId id="295" r:id="rId16"/>
    <p:sldId id="305" r:id="rId17"/>
    <p:sldId id="264" r:id="rId18"/>
    <p:sldId id="265" r:id="rId19"/>
    <p:sldId id="268" r:id="rId20"/>
    <p:sldId id="269" r:id="rId21"/>
    <p:sldId id="267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97" r:id="rId30"/>
    <p:sldId id="299" r:id="rId31"/>
    <p:sldId id="306" r:id="rId32"/>
    <p:sldId id="3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1027-5047-4B58-8992-E6AB7488223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F7AB-3AB6-4E95-AEEC-25D37B8D7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3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2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77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90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1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5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11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7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53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47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5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5A38-69CC-44BE-BB62-8CCBC72D1A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B90D-AAD1-455F-857E-2F02C8C7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9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google.nl/url?sa=i&amp;url=https://www.researchgate.net/figure/Figure6-Sphenopalatine-ganglion-SPG-stimulation-The-SPG-microstimulator-Pulsante_fig3_302032510&amp;psig=AOvVaw3ezwl4YTcuj-D0N1DLTsy5&amp;ust=1571251291290000&amp;source=images&amp;cd=vfe&amp;ved=0CAkQjhxqFwoTCJii0Kr1nuUCFQAAAAAdAAAAABA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mailto:khosrawi@med.mui.ac.i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google.nl/url?sa=i&amp;url=https://www.semanticscholar.org/paper/Ultrasound-guided-Pulsed-Radiofrequency-of-the-Kim-Kim/a22bd8e7a1cce1f912d4c21716e4f6efb73b8800/figure/1&amp;psig=AOvVaw1bvITajZUwSRkj1LPbeJPq&amp;ust=1571252390929000&amp;source=images&amp;cd=vfe&amp;ved=0CAkQjhxqFwoTCNjah7f5nuUCFQAAAAAdAAAAABA2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8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805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Caloric  Vestibular Stimulation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CVS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b="1" dirty="0">
                <a:solidFill>
                  <a:srgbClr val="FF0000"/>
                </a:solidFill>
              </a:rPr>
              <a:t>FDA clearance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48" y="1986846"/>
            <a:ext cx="8887903" cy="3791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889" y="128059"/>
            <a:ext cx="139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Migraine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2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467"/>
            <a:ext cx="10515600" cy="107244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Cluster 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914400"/>
            <a:ext cx="11604978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i="1" dirty="0">
                <a:solidFill>
                  <a:srgbClr val="00B0F0"/>
                </a:solidFill>
              </a:rPr>
              <a:t>Lifestyle</a:t>
            </a:r>
            <a:r>
              <a:rPr lang="en-US" b="1" i="1" dirty="0"/>
              <a:t> modification </a:t>
            </a:r>
            <a:r>
              <a:rPr lang="en-US" dirty="0" smtClean="0"/>
              <a:t>: </a:t>
            </a:r>
            <a:r>
              <a:rPr lang="en-US" dirty="0"/>
              <a:t>alcohol avoidance </a:t>
            </a:r>
            <a:r>
              <a:rPr lang="en-US" dirty="0" smtClean="0"/>
              <a:t>and stress </a:t>
            </a:r>
            <a:r>
              <a:rPr lang="en-US" dirty="0"/>
              <a:t>reduction.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Non-pharmacologic </a:t>
            </a:r>
            <a:r>
              <a:rPr lang="en-US" b="1" i="1" dirty="0"/>
              <a:t>therapy </a:t>
            </a:r>
            <a:r>
              <a:rPr lang="en-US" dirty="0" smtClean="0"/>
              <a:t>: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100</a:t>
            </a:r>
            <a:r>
              <a:rPr lang="en-US" b="1" dirty="0">
                <a:solidFill>
                  <a:srgbClr val="00B050"/>
                </a:solidFill>
              </a:rPr>
              <a:t>% </a:t>
            </a:r>
            <a:r>
              <a:rPr lang="en-US" b="1" dirty="0" smtClean="0">
                <a:solidFill>
                  <a:srgbClr val="00B050"/>
                </a:solidFill>
              </a:rPr>
              <a:t>oxygen </a:t>
            </a:r>
            <a:r>
              <a:rPr lang="en-US" dirty="0" smtClean="0"/>
              <a:t>(12-15 L/min. </a:t>
            </a:r>
            <a:r>
              <a:rPr lang="en-US" dirty="0">
                <a:solidFill>
                  <a:srgbClr val="C00000"/>
                </a:solidFill>
              </a:rPr>
              <a:t>at headache onset </a:t>
            </a:r>
            <a:r>
              <a:rPr lang="en-US" dirty="0"/>
              <a:t>by non-</a:t>
            </a:r>
            <a:r>
              <a:rPr lang="en-US" dirty="0" err="1"/>
              <a:t>rebreather</a:t>
            </a:r>
            <a:r>
              <a:rPr lang="en-US" dirty="0"/>
              <a:t> mask </a:t>
            </a:r>
            <a:r>
              <a:rPr lang="en-US" dirty="0" smtClean="0"/>
              <a:t>for at least 20 minutes </a:t>
            </a:r>
            <a:r>
              <a:rPr lang="en-US" dirty="0"/>
              <a:t>aborts headache in 80% of </a:t>
            </a:r>
            <a:r>
              <a:rPr lang="en-US" dirty="0" smtClean="0"/>
              <a:t>patients)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Vagus</a:t>
            </a:r>
            <a:r>
              <a:rPr lang="en-US" dirty="0" smtClean="0">
                <a:solidFill>
                  <a:srgbClr val="00B050"/>
                </a:solidFill>
              </a:rPr>
              <a:t> nerve stimulation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FDA approval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C00000"/>
                </a:solidFill>
              </a:rPr>
              <a:t>acute</a:t>
            </a:r>
            <a:r>
              <a:rPr lang="en-US" dirty="0" smtClean="0"/>
              <a:t> episodic cluster)</a:t>
            </a:r>
          </a:p>
          <a:p>
            <a:r>
              <a:rPr lang="en-US" dirty="0" smtClean="0"/>
              <a:t>In </a:t>
            </a:r>
            <a:r>
              <a:rPr lang="en-US" dirty="0"/>
              <a:t>cases of </a:t>
            </a:r>
            <a:r>
              <a:rPr lang="en-US" dirty="0">
                <a:solidFill>
                  <a:schemeClr val="accent2"/>
                </a:solidFill>
              </a:rPr>
              <a:t>refractory cluster </a:t>
            </a:r>
            <a:r>
              <a:rPr lang="en-US" dirty="0" smtClean="0"/>
              <a:t>headache: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B050"/>
                </a:solidFill>
              </a:rPr>
              <a:t>neuromodulation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sphenopalatine</a:t>
            </a:r>
            <a:r>
              <a:rPr lang="en-US" dirty="0" smtClean="0"/>
              <a:t> ganglion</a:t>
            </a:r>
            <a:r>
              <a:rPr lang="en-US" dirty="0"/>
              <a:t> stimulation </a:t>
            </a:r>
            <a:r>
              <a:rPr lang="en-US" dirty="0" smtClean="0"/>
              <a:t>) or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ablative </a:t>
            </a:r>
            <a:r>
              <a:rPr lang="en-US" dirty="0">
                <a:solidFill>
                  <a:srgbClr val="00B050"/>
                </a:solidFill>
              </a:rPr>
              <a:t>surgical </a:t>
            </a:r>
            <a:r>
              <a:rPr lang="en-US" dirty="0" smtClean="0"/>
              <a:t>procedures </a:t>
            </a:r>
            <a:r>
              <a:rPr lang="en-US" dirty="0"/>
              <a:t>on the </a:t>
            </a:r>
            <a:r>
              <a:rPr lang="en-US" dirty="0">
                <a:solidFill>
                  <a:srgbClr val="00B050"/>
                </a:solidFill>
              </a:rPr>
              <a:t>5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. cranial </a:t>
            </a:r>
            <a:r>
              <a:rPr lang="en-US" dirty="0"/>
              <a:t>nerve (radiofrequency, </a:t>
            </a:r>
            <a:r>
              <a:rPr lang="en-US" dirty="0" err="1"/>
              <a:t>cryotherapy</a:t>
            </a:r>
            <a:r>
              <a:rPr lang="en-US" dirty="0"/>
              <a:t>, and alcohol techniques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378" y="184503"/>
            <a:ext cx="10010422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Vagus</a:t>
            </a:r>
            <a:r>
              <a:rPr lang="en-US" sz="3200" b="1" dirty="0" smtClean="0">
                <a:solidFill>
                  <a:srgbClr val="00B050"/>
                </a:solidFill>
              </a:rPr>
              <a:t> Transcutaneous Nerve Stimulator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v-TNS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b="1" dirty="0">
                <a:solidFill>
                  <a:srgbClr val="FF0000"/>
                </a:solidFill>
              </a:rPr>
              <a:t>FDA approval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10" y="1825625"/>
            <a:ext cx="5852380" cy="4351338"/>
          </a:xfrm>
        </p:spPr>
      </p:pic>
      <p:sp>
        <p:nvSpPr>
          <p:cNvPr id="5" name="Rectangle 4"/>
          <p:cNvSpPr/>
          <p:nvPr/>
        </p:nvSpPr>
        <p:spPr>
          <a:xfrm>
            <a:off x="79459" y="0"/>
            <a:ext cx="114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Cluster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hlinkClick r:id="rId2"/>
              </a:rPr>
              <a:t>Sphenopalatine</a:t>
            </a:r>
            <a:r>
              <a:rPr lang="en-US" dirty="0">
                <a:hlinkClick r:id="rId2"/>
              </a:rPr>
              <a:t> ganglion </a:t>
            </a:r>
            <a:r>
              <a:rPr lang="en-US" dirty="0" err="1" smtClean="0">
                <a:hlinkClick r:id="rId2"/>
              </a:rPr>
              <a:t>microstimulator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4" y="1925898"/>
            <a:ext cx="3538537" cy="33393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91" y="1794934"/>
            <a:ext cx="3606476" cy="4374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49" y="76213"/>
            <a:ext cx="114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Cluster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7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081"/>
            <a:ext cx="10515600" cy="95567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Tension </a:t>
            </a:r>
            <a:r>
              <a:rPr lang="en-US" b="1" dirty="0" smtClean="0">
                <a:solidFill>
                  <a:srgbClr val="FF0000"/>
                </a:solidFill>
              </a:rPr>
              <a:t>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295047"/>
            <a:ext cx="11387667" cy="4351338"/>
          </a:xfrm>
        </p:spPr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</a:rPr>
              <a:t>Lifestyle</a:t>
            </a:r>
            <a:r>
              <a:rPr lang="en-US" b="1" i="1" dirty="0" smtClean="0"/>
              <a:t> </a:t>
            </a:r>
            <a:r>
              <a:rPr lang="en-US" b="1" i="1" dirty="0"/>
              <a:t>modification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Regular </a:t>
            </a:r>
            <a:r>
              <a:rPr lang="en-US" dirty="0"/>
              <a:t>and adequate </a:t>
            </a:r>
            <a:r>
              <a:rPr lang="en-US" dirty="0" smtClean="0"/>
              <a:t>sleep and </a:t>
            </a:r>
            <a:r>
              <a:rPr lang="en-US" dirty="0"/>
              <a:t>aerobic </a:t>
            </a:r>
            <a:r>
              <a:rPr lang="en-US" dirty="0" smtClean="0"/>
              <a:t>exercise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smtClean="0">
                <a:solidFill>
                  <a:srgbClr val="00B0F0"/>
                </a:solidFill>
              </a:rPr>
              <a:t>Non-pharmacologic </a:t>
            </a:r>
            <a:r>
              <a:rPr lang="en-US" b="1" i="1" dirty="0" smtClean="0"/>
              <a:t>therapy: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Biofeedback </a:t>
            </a:r>
            <a:r>
              <a:rPr lang="en-US" dirty="0"/>
              <a:t>(</a:t>
            </a:r>
            <a:r>
              <a:rPr lang="en-US" dirty="0" smtClean="0"/>
              <a:t>thermal or </a:t>
            </a:r>
            <a:r>
              <a:rPr lang="en-US" dirty="0" err="1" smtClean="0"/>
              <a:t>electromyographic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Physical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Electromyographic</a:t>
            </a:r>
            <a:r>
              <a:rPr lang="en-US" b="1" dirty="0" smtClean="0">
                <a:solidFill>
                  <a:srgbClr val="00B050"/>
                </a:solidFill>
              </a:rPr>
              <a:t>  Biofeedback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8" y="3318933"/>
            <a:ext cx="6191852" cy="325314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5" y="1399821"/>
            <a:ext cx="4888600" cy="3253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330" y="0"/>
            <a:ext cx="1228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Tension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86778" cy="1325563"/>
          </a:xfrm>
        </p:spPr>
        <p:txBody>
          <a:bodyPr/>
          <a:lstStyle/>
          <a:p>
            <a:pPr algn="ctr"/>
            <a:r>
              <a:rPr lang="en-US" b="1" dirty="0" smtClean="0"/>
              <a:t>Occipital  Neuralgia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Synonyms: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Cervicogenic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headache</a:t>
            </a:r>
          </a:p>
          <a:p>
            <a:r>
              <a:rPr lang="en-US" dirty="0" smtClean="0"/>
              <a:t>Occipital </a:t>
            </a:r>
            <a:r>
              <a:rPr lang="en-US" dirty="0"/>
              <a:t>headache</a:t>
            </a:r>
          </a:p>
          <a:p>
            <a:r>
              <a:rPr lang="en-US" dirty="0"/>
              <a:t>Occipital neuropathy</a:t>
            </a:r>
          </a:p>
          <a:p>
            <a:r>
              <a:rPr lang="en-US" dirty="0"/>
              <a:t>Occipital </a:t>
            </a:r>
            <a:r>
              <a:rPr lang="en-US" dirty="0" smtClean="0"/>
              <a:t>neuritis</a:t>
            </a:r>
          </a:p>
          <a:p>
            <a:r>
              <a:rPr lang="en-US" dirty="0"/>
              <a:t>Occipital myalgia-neuralgia </a:t>
            </a:r>
            <a:r>
              <a:rPr lang="en-US" dirty="0" smtClean="0"/>
              <a:t>syndrome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Cervical migraine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Arnold </a:t>
            </a:r>
            <a:r>
              <a:rPr lang="en-US" dirty="0" smtClean="0"/>
              <a:t>neuralgia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14" y="82196"/>
            <a:ext cx="5151086" cy="29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222604"/>
            <a:ext cx="11514667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International Headache Society </a:t>
            </a:r>
            <a:r>
              <a:rPr lang="en-US" dirty="0"/>
              <a:t>categorizes </a:t>
            </a:r>
            <a:r>
              <a:rPr lang="en-US" dirty="0" smtClean="0"/>
              <a:t>occipital neuralgia </a:t>
            </a:r>
            <a:r>
              <a:rPr lang="en-US" dirty="0"/>
              <a:t>as a cranial neuralgia and defines it with </a:t>
            </a:r>
            <a:r>
              <a:rPr lang="en-US" b="1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00B050"/>
                </a:solidFill>
              </a:rPr>
              <a:t> diagnostic </a:t>
            </a:r>
            <a:r>
              <a:rPr lang="en-US" dirty="0">
                <a:solidFill>
                  <a:srgbClr val="00B050"/>
                </a:solidFill>
              </a:rPr>
              <a:t>features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1*</a:t>
            </a:r>
            <a:r>
              <a:rPr lang="en-US" dirty="0" smtClean="0"/>
              <a:t>paroxysmal </a:t>
            </a:r>
            <a:r>
              <a:rPr lang="en-US" dirty="0"/>
              <a:t>lancinating, sharp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distribution of </a:t>
            </a:r>
            <a:r>
              <a:rPr lang="en-US" dirty="0"/>
              <a:t>the occipital </a:t>
            </a:r>
            <a:r>
              <a:rPr lang="en-US" dirty="0" smtClean="0"/>
              <a:t>nerves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2*</a:t>
            </a:r>
            <a:r>
              <a:rPr lang="en-US" dirty="0" smtClean="0">
                <a:solidFill>
                  <a:srgbClr val="FF0000"/>
                </a:solidFill>
              </a:rPr>
              <a:t>tenderness</a:t>
            </a:r>
            <a:r>
              <a:rPr lang="en-US" dirty="0" smtClean="0"/>
              <a:t> </a:t>
            </a:r>
            <a:r>
              <a:rPr lang="en-US" dirty="0"/>
              <a:t>over the </a:t>
            </a:r>
            <a:r>
              <a:rPr lang="en-US" dirty="0" smtClean="0"/>
              <a:t>affected nerves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3*</a:t>
            </a:r>
            <a:r>
              <a:rPr lang="en-US" dirty="0" smtClean="0"/>
              <a:t>temporarily </a:t>
            </a:r>
            <a:r>
              <a:rPr lang="en-US" dirty="0"/>
              <a:t>relieved by local anesthetic </a:t>
            </a:r>
            <a:r>
              <a:rPr lang="en-US" dirty="0" smtClean="0">
                <a:solidFill>
                  <a:srgbClr val="FF0000"/>
                </a:solidFill>
              </a:rPr>
              <a:t>block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68" y="3517980"/>
            <a:ext cx="6384573" cy="3177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3517980"/>
            <a:ext cx="4213582" cy="31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4" y="222867"/>
            <a:ext cx="11853333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Pain  </a:t>
            </a:r>
            <a:r>
              <a:rPr lang="en-US" b="1" u="sng" dirty="0" smtClean="0">
                <a:solidFill>
                  <a:srgbClr val="FF0000"/>
                </a:solidFill>
              </a:rPr>
              <a:t>provokers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exposure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cold</a:t>
            </a:r>
            <a:r>
              <a:rPr lang="en-US" dirty="0" smtClean="0"/>
              <a:t> is a common trigger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sensory</a:t>
            </a:r>
            <a:r>
              <a:rPr lang="en-US" dirty="0" smtClean="0"/>
              <a:t> </a:t>
            </a:r>
            <a:r>
              <a:rPr lang="en-US" dirty="0"/>
              <a:t>triggers to the face or </a:t>
            </a:r>
            <a:r>
              <a:rPr lang="en-US" dirty="0" smtClean="0"/>
              <a:t>skull e.g</a:t>
            </a:r>
            <a:r>
              <a:rPr lang="en-US" dirty="0"/>
              <a:t>. brushing the hair or moving the neck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pressure</a:t>
            </a:r>
            <a:r>
              <a:rPr lang="en-US" dirty="0"/>
              <a:t> of the head on a </a:t>
            </a:r>
            <a:r>
              <a:rPr lang="en-US" dirty="0" smtClean="0"/>
              <a:t>pillow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prolonged </a:t>
            </a:r>
            <a:r>
              <a:rPr lang="en-US" dirty="0"/>
              <a:t>abnormal fixed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postures</a:t>
            </a:r>
            <a:r>
              <a:rPr lang="en-US" dirty="0"/>
              <a:t> that occur in reading or sleeping positions and hyperextension or rotation of the head to the involved </a:t>
            </a:r>
            <a:r>
              <a:rPr lang="en-US" dirty="0" smtClean="0"/>
              <a:t>side,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56" y="3544052"/>
            <a:ext cx="5213348" cy="29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22" y="372533"/>
            <a:ext cx="10690578" cy="582700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>
                <a:solidFill>
                  <a:srgbClr val="0070C0"/>
                </a:solidFill>
              </a:rPr>
              <a:t>chronic</a:t>
            </a:r>
            <a:r>
              <a:rPr lang="en-US" dirty="0"/>
              <a:t> continuous occipital neuralgia, the patient may </a:t>
            </a:r>
            <a:r>
              <a:rPr lang="en-US" dirty="0" smtClean="0"/>
              <a:t>experience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spasm</a:t>
            </a:r>
            <a:r>
              <a:rPr lang="en-US" dirty="0" smtClean="0"/>
              <a:t> &amp; painful </a:t>
            </a:r>
            <a:r>
              <a:rPr lang="en-US" dirty="0"/>
              <a:t>attacks that last </a:t>
            </a:r>
            <a:r>
              <a:rPr lang="en-US" dirty="0">
                <a:solidFill>
                  <a:srgbClr val="00B0F0"/>
                </a:solidFill>
              </a:rPr>
              <a:t>for days to weeks</a:t>
            </a:r>
            <a:r>
              <a:rPr lang="en-US" dirty="0"/>
              <a:t>. </a:t>
            </a:r>
            <a:endParaRPr lang="fa-IR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 occasion, patients </a:t>
            </a:r>
            <a:r>
              <a:rPr lang="en-US" dirty="0"/>
              <a:t>may report other </a:t>
            </a:r>
            <a:r>
              <a:rPr lang="en-US" dirty="0" smtClean="0">
                <a:solidFill>
                  <a:srgbClr val="C00000"/>
                </a:solidFill>
              </a:rPr>
              <a:t>autonomic symptoms </a:t>
            </a:r>
            <a:r>
              <a:rPr lang="en-US" dirty="0" smtClean="0"/>
              <a:t>concurrently, such </a:t>
            </a:r>
            <a:r>
              <a:rPr lang="en-US" dirty="0"/>
              <a:t>as nausea, vomiting, photophobia, diplopia, </a:t>
            </a:r>
            <a:r>
              <a:rPr lang="en-US" dirty="0" smtClean="0"/>
              <a:t>ocular and </a:t>
            </a:r>
            <a:r>
              <a:rPr lang="en-US" dirty="0"/>
              <a:t>nasal congestion, tinnitus, and </a:t>
            </a:r>
            <a:r>
              <a:rPr lang="en-US" dirty="0" smtClean="0"/>
              <a:t>vertigo.</a:t>
            </a:r>
          </a:p>
          <a:p>
            <a:endParaRPr lang="en-US" dirty="0"/>
          </a:p>
          <a:p>
            <a:r>
              <a:rPr lang="en-US" dirty="0"/>
              <a:t>On examination, pain, allodynia or </a:t>
            </a:r>
            <a:r>
              <a:rPr lang="en-US" dirty="0" err="1"/>
              <a:t>hyperalgesia</a:t>
            </a:r>
            <a:r>
              <a:rPr lang="en-US" dirty="0"/>
              <a:t> is generally reproduced by palpation of the greater and lesser occipital nerves.</a:t>
            </a:r>
            <a:endParaRPr lang="fa-IR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1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880" y="273757"/>
            <a:ext cx="7123289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Physiatric</a:t>
            </a:r>
            <a:r>
              <a:rPr lang="en-US" b="1" dirty="0" smtClean="0">
                <a:solidFill>
                  <a:srgbClr val="00B050"/>
                </a:solidFill>
              </a:rPr>
              <a:t> Interventions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Headache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9813" y="2878242"/>
            <a:ext cx="10131425" cy="3090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r>
              <a:rPr lang="en-US" sz="3200" b="1" dirty="0" smtClean="0"/>
              <a:t>By :</a:t>
            </a:r>
          </a:p>
          <a:p>
            <a:pPr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S. Khosrawi MD , Physiatrist </a:t>
            </a:r>
          </a:p>
          <a:p>
            <a:pPr>
              <a:buFont typeface="Wingdings 2"/>
              <a:buNone/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Arial Narrow" pitchFamily="34" charset="0"/>
              </a:rPr>
              <a:t>Dept. of Physical Medicine &amp; Rehabilitation</a:t>
            </a:r>
          </a:p>
          <a:p>
            <a:pPr>
              <a:buFont typeface="Wingdings 2"/>
              <a:buNone/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Arial Narrow" pitchFamily="34" charset="0"/>
              </a:rPr>
              <a:t>IUMS, Isfahan, Iran</a:t>
            </a:r>
            <a:endParaRPr lang="en-US" sz="3200" dirty="0" smtClean="0">
              <a:solidFill>
                <a:srgbClr val="002060"/>
              </a:solidFill>
              <a:hlinkClick r:id="rId2"/>
            </a:endParaRPr>
          </a:p>
          <a:p>
            <a:pPr>
              <a:buFont typeface="Wingdings 2"/>
              <a:buNone/>
              <a:defRPr/>
            </a:pPr>
            <a:r>
              <a:rPr lang="en-US" sz="3200" b="1" i="1" dirty="0" smtClean="0">
                <a:solidFill>
                  <a:srgbClr val="FFFF00"/>
                </a:solidFill>
                <a:hlinkClick r:id="rId2"/>
              </a:rPr>
              <a:t>khosrawi@med.mui.ac.ir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fa-IR" sz="3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952" y="222111"/>
            <a:ext cx="2372460" cy="124544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35" y="6093547"/>
            <a:ext cx="2065582" cy="507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" y="5913092"/>
            <a:ext cx="2049452" cy="819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87" y="6026171"/>
            <a:ext cx="660643" cy="593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8224" y="5913092"/>
            <a:ext cx="715363" cy="8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22" y="21131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b="1" dirty="0">
                <a:solidFill>
                  <a:srgbClr val="FF0000"/>
                </a:solidFill>
              </a:rPr>
              <a:t>causes</a:t>
            </a:r>
            <a:r>
              <a:rPr lang="en-US" dirty="0"/>
              <a:t> </a:t>
            </a:r>
            <a:r>
              <a:rPr lang="en-US" dirty="0" smtClean="0"/>
              <a:t>include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myofascial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tightening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trauma</a:t>
            </a:r>
            <a:r>
              <a:rPr lang="en-US" dirty="0" smtClean="0"/>
              <a:t> </a:t>
            </a:r>
            <a:r>
              <a:rPr lang="en-US" dirty="0"/>
              <a:t>of C2 nerve root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whiplash</a:t>
            </a:r>
            <a:r>
              <a:rPr lang="en-US" dirty="0"/>
              <a:t> injury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prior </a:t>
            </a:r>
            <a:r>
              <a:rPr lang="en-US" dirty="0"/>
              <a:t>skull </a:t>
            </a:r>
            <a:r>
              <a:rPr lang="en-US" dirty="0" smtClean="0"/>
              <a:t>or </a:t>
            </a:r>
            <a:r>
              <a:rPr lang="en-US" dirty="0" err="1" smtClean="0"/>
              <a:t>suboccipital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surgery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hypertrophied</a:t>
            </a:r>
            <a:r>
              <a:rPr lang="en-US" dirty="0" smtClean="0"/>
              <a:t> </a:t>
            </a:r>
            <a:r>
              <a:rPr lang="en-US" dirty="0" err="1" smtClean="0"/>
              <a:t>atlantoepistrophic</a:t>
            </a:r>
            <a:r>
              <a:rPr lang="en-US" dirty="0" smtClean="0"/>
              <a:t> </a:t>
            </a:r>
            <a:r>
              <a:rPr lang="en-US" dirty="0"/>
              <a:t>(C1-C2) </a:t>
            </a:r>
            <a:r>
              <a:rPr lang="en-US" dirty="0" smtClean="0"/>
              <a:t>ligament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sustained </a:t>
            </a:r>
            <a:r>
              <a:rPr lang="en-US" dirty="0" smtClean="0"/>
              <a:t>neck </a:t>
            </a:r>
            <a:r>
              <a:rPr lang="en-US" dirty="0"/>
              <a:t>muscle </a:t>
            </a:r>
            <a:r>
              <a:rPr lang="en-US" dirty="0" smtClean="0"/>
              <a:t>contractions ( </a:t>
            </a:r>
            <a:r>
              <a:rPr lang="en-US" dirty="0" smtClean="0">
                <a:solidFill>
                  <a:srgbClr val="0070C0"/>
                </a:solidFill>
              </a:rPr>
              <a:t>postural</a:t>
            </a:r>
            <a:r>
              <a:rPr lang="en-US" dirty="0" smtClean="0"/>
              <a:t>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spondylosis</a:t>
            </a:r>
            <a:r>
              <a:rPr lang="en-US" dirty="0" smtClean="0"/>
              <a:t> of the cervical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facet</a:t>
            </a:r>
            <a:r>
              <a:rPr lang="en-US" dirty="0"/>
              <a:t> </a:t>
            </a:r>
            <a:r>
              <a:rPr lang="en-US" dirty="0" smtClean="0"/>
              <a:t>joints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other </a:t>
            </a:r>
            <a:r>
              <a:rPr lang="en-US" dirty="0"/>
              <a:t>type of nerve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entrapment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80" y="211313"/>
            <a:ext cx="3028597" cy="3028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51" y="3457986"/>
            <a:ext cx="4175269" cy="31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403"/>
            <a:ext cx="105156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diagnosis</a:t>
            </a:r>
            <a:r>
              <a:rPr lang="en-US" dirty="0"/>
              <a:t> of occipital neuralgia is generally made </a:t>
            </a:r>
            <a:r>
              <a:rPr lang="en-US" dirty="0" smtClean="0"/>
              <a:t>clinically 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Imaging</a:t>
            </a:r>
            <a:r>
              <a:rPr lang="en-US" dirty="0"/>
              <a:t> may help confirm the diagnosis when there is </a:t>
            </a:r>
            <a:r>
              <a:rPr lang="en-US" dirty="0" smtClean="0"/>
              <a:t>an anatomic </a:t>
            </a:r>
            <a:r>
              <a:rPr lang="en-US" dirty="0"/>
              <a:t>cause.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Diagnostic </a:t>
            </a:r>
            <a:r>
              <a:rPr lang="en-US" dirty="0">
                <a:solidFill>
                  <a:srgbClr val="C00000"/>
                </a:solidFill>
              </a:rPr>
              <a:t>local anesthetic nerve </a:t>
            </a:r>
            <a:r>
              <a:rPr lang="en-US" dirty="0" smtClean="0">
                <a:solidFill>
                  <a:srgbClr val="C00000"/>
                </a:solidFill>
              </a:rPr>
              <a:t>blocks </a:t>
            </a:r>
            <a:r>
              <a:rPr lang="en-US" dirty="0" smtClean="0"/>
              <a:t>may </a:t>
            </a:r>
            <a:r>
              <a:rPr lang="en-US" dirty="0"/>
              <a:t>be required for a definitive diagnosis to be </a:t>
            </a:r>
            <a:r>
              <a:rPr lang="en-US" dirty="0" smtClean="0"/>
              <a:t>obtained.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3" y="195437"/>
            <a:ext cx="7183261" cy="66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793"/>
            <a:ext cx="10515600" cy="88794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Pain Management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11" y="1698802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Pharmacologic :</a:t>
            </a:r>
            <a:r>
              <a:rPr lang="en-US" dirty="0" smtClean="0"/>
              <a:t> </a:t>
            </a:r>
          </a:p>
          <a:p>
            <a:r>
              <a:rPr lang="en-US" dirty="0" smtClean="0"/>
              <a:t>NSAID’s </a:t>
            </a:r>
            <a:r>
              <a:rPr lang="en-US" dirty="0"/>
              <a:t>or </a:t>
            </a:r>
            <a:r>
              <a:rPr lang="en-US" dirty="0" smtClean="0"/>
              <a:t>acetaminophen</a:t>
            </a:r>
          </a:p>
          <a:p>
            <a:r>
              <a:rPr lang="en-US" dirty="0" smtClean="0"/>
              <a:t>Tricyclic antidepressants </a:t>
            </a:r>
          </a:p>
          <a:p>
            <a:r>
              <a:rPr lang="en-US" dirty="0" smtClean="0"/>
              <a:t>Muscle  relaxants</a:t>
            </a:r>
          </a:p>
          <a:p>
            <a:r>
              <a:rPr lang="en-US" dirty="0" smtClean="0"/>
              <a:t>Anticonvulsants (such </a:t>
            </a:r>
            <a:r>
              <a:rPr lang="en-US" dirty="0"/>
              <a:t>as carbamazepine, gabapentin</a:t>
            </a:r>
            <a:r>
              <a:rPr lang="en-US" dirty="0" smtClean="0"/>
              <a:t>, </a:t>
            </a:r>
            <a:r>
              <a:rPr lang="en-US" dirty="0" err="1" smtClean="0"/>
              <a:t>pregabalin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156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Rehabilitative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treatments that may help include : </a:t>
            </a:r>
            <a:endParaRPr lang="en-US" dirty="0" smtClean="0"/>
          </a:p>
          <a:p>
            <a:r>
              <a:rPr lang="en-US" dirty="0" smtClean="0"/>
              <a:t>Heat </a:t>
            </a:r>
            <a:r>
              <a:rPr lang="en-US" dirty="0"/>
              <a:t>or cold </a:t>
            </a:r>
            <a:r>
              <a:rPr lang="en-US" dirty="0" smtClean="0"/>
              <a:t>therapy </a:t>
            </a:r>
          </a:p>
          <a:p>
            <a:r>
              <a:rPr lang="en-US" dirty="0" smtClean="0"/>
              <a:t>Massage </a:t>
            </a:r>
          </a:p>
          <a:p>
            <a:r>
              <a:rPr lang="en-US" dirty="0" smtClean="0"/>
              <a:t>Avoidance  </a:t>
            </a:r>
            <a:r>
              <a:rPr lang="en-US" dirty="0"/>
              <a:t>of excessive cervical spine flexion-extension or </a:t>
            </a:r>
            <a:r>
              <a:rPr lang="en-US" dirty="0" smtClean="0"/>
              <a:t>rotation</a:t>
            </a:r>
          </a:p>
          <a:p>
            <a:r>
              <a:rPr lang="en-US" dirty="0" smtClean="0"/>
              <a:t>Acupuncture </a:t>
            </a:r>
          </a:p>
          <a:p>
            <a:r>
              <a:rPr lang="en-US" dirty="0" smtClean="0"/>
              <a:t>TENS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215"/>
            <a:ext cx="10515600" cy="92180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Exercise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004711"/>
            <a:ext cx="10981267" cy="517225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Stretching  </a:t>
            </a:r>
            <a:r>
              <a:rPr lang="en-US" dirty="0">
                <a:solidFill>
                  <a:srgbClr val="00B050"/>
                </a:solidFill>
              </a:rPr>
              <a:t>and strengthening </a:t>
            </a:r>
            <a:r>
              <a:rPr lang="en-US" dirty="0" smtClean="0">
                <a:solidFill>
                  <a:srgbClr val="00B050"/>
                </a:solidFill>
              </a:rPr>
              <a:t>exercises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err="1"/>
              <a:t>paracervical</a:t>
            </a:r>
            <a:r>
              <a:rPr lang="en-US" dirty="0"/>
              <a:t> and </a:t>
            </a:r>
            <a:r>
              <a:rPr lang="en-US" dirty="0" err="1"/>
              <a:t>periscapular</a:t>
            </a:r>
            <a:r>
              <a:rPr lang="en-US" dirty="0"/>
              <a:t> </a:t>
            </a:r>
            <a:r>
              <a:rPr lang="en-US" dirty="0" smtClean="0"/>
              <a:t>muscles, </a:t>
            </a:r>
            <a:r>
              <a:rPr lang="en-US" dirty="0"/>
              <a:t>particularly if the condition is provoked by </a:t>
            </a:r>
            <a:r>
              <a:rPr lang="en-US" dirty="0" smtClean="0"/>
              <a:t>cervical spine </a:t>
            </a:r>
            <a:r>
              <a:rPr lang="en-US" dirty="0"/>
              <a:t>or trunk movement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Postural training and </a:t>
            </a:r>
            <a:r>
              <a:rPr lang="en-US" dirty="0" smtClean="0">
                <a:solidFill>
                  <a:srgbClr val="00B050"/>
                </a:solidFill>
              </a:rPr>
              <a:t>relaxation exercises</a:t>
            </a:r>
          </a:p>
          <a:p>
            <a:r>
              <a:rPr lang="en-US" dirty="0" smtClean="0"/>
              <a:t>Principles </a:t>
            </a:r>
            <a:r>
              <a:rPr lang="en-US" dirty="0"/>
              <a:t>of </a:t>
            </a:r>
            <a:r>
              <a:rPr lang="en-US" dirty="0">
                <a:solidFill>
                  <a:srgbClr val="00B050"/>
                </a:solidFill>
              </a:rPr>
              <a:t>ergonomics</a:t>
            </a:r>
            <a:r>
              <a:rPr lang="en-US" dirty="0"/>
              <a:t> should be </a:t>
            </a:r>
            <a:r>
              <a:rPr lang="en-US" dirty="0" smtClean="0"/>
              <a:t>addressed.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78" y="3244286"/>
            <a:ext cx="4636119" cy="34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Other rehabilitative methods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Manual therapy</a:t>
            </a:r>
            <a:r>
              <a:rPr lang="en-US" dirty="0"/>
              <a:t>, including spinal </a:t>
            </a:r>
            <a:r>
              <a:rPr lang="en-US" dirty="0">
                <a:solidFill>
                  <a:srgbClr val="FF0000"/>
                </a:solidFill>
              </a:rPr>
              <a:t>manipulation</a:t>
            </a:r>
            <a:r>
              <a:rPr lang="en-US" dirty="0"/>
              <a:t> and </a:t>
            </a:r>
            <a:r>
              <a:rPr lang="en-US" dirty="0" smtClean="0"/>
              <a:t>spinal mobilization</a:t>
            </a:r>
            <a:r>
              <a:rPr lang="en-US" dirty="0"/>
              <a:t>, has been </a:t>
            </a:r>
            <a:r>
              <a:rPr lang="en-US" dirty="0" smtClean="0"/>
              <a:t>used. </a:t>
            </a:r>
          </a:p>
          <a:p>
            <a:r>
              <a:rPr lang="en-US" dirty="0" smtClean="0"/>
              <a:t>There </a:t>
            </a:r>
            <a:r>
              <a:rPr lang="en-US" dirty="0"/>
              <a:t>is clearly a need </a:t>
            </a:r>
            <a:r>
              <a:rPr lang="en-US" dirty="0" smtClean="0"/>
              <a:t>for more </a:t>
            </a:r>
            <a:r>
              <a:rPr lang="en-US" dirty="0"/>
              <a:t>well designed </a:t>
            </a:r>
            <a:r>
              <a:rPr lang="en-US" dirty="0" smtClean="0"/>
              <a:t>RCT’s </a:t>
            </a:r>
            <a:r>
              <a:rPr lang="en-US" dirty="0"/>
              <a:t>to </a:t>
            </a:r>
            <a:r>
              <a:rPr lang="en-US" dirty="0" smtClean="0"/>
              <a:t>evaluate these therapies because </a:t>
            </a:r>
            <a:r>
              <a:rPr lang="en-US" dirty="0"/>
              <a:t>there are serious risks if it is </a:t>
            </a:r>
            <a:r>
              <a:rPr lang="en-US" dirty="0" smtClean="0"/>
              <a:t>improperly performed.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8" y="135466"/>
            <a:ext cx="11684001" cy="6163733"/>
          </a:xfrm>
        </p:spPr>
        <p:txBody>
          <a:bodyPr>
            <a:normAutofit/>
          </a:bodyPr>
          <a:lstStyle/>
          <a:p>
            <a:r>
              <a:rPr lang="en-US" dirty="0" smtClean="0"/>
              <a:t>Greater </a:t>
            </a:r>
            <a:r>
              <a:rPr lang="en-US" dirty="0"/>
              <a:t>or lesser occipital </a:t>
            </a:r>
            <a:r>
              <a:rPr lang="en-US" dirty="0" smtClean="0">
                <a:solidFill>
                  <a:srgbClr val="FF0000"/>
                </a:solidFill>
              </a:rPr>
              <a:t>nerve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blockade</a:t>
            </a:r>
            <a:r>
              <a:rPr lang="en-US" dirty="0" smtClean="0"/>
              <a:t> </a:t>
            </a:r>
            <a:r>
              <a:rPr lang="en-US" dirty="0"/>
              <a:t>with a </a:t>
            </a:r>
            <a:r>
              <a:rPr lang="en-US" dirty="0" smtClean="0"/>
              <a:t>local anesthetic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diagnostic and </a:t>
            </a:r>
            <a:r>
              <a:rPr lang="en-US" dirty="0" smtClean="0">
                <a:solidFill>
                  <a:srgbClr val="C00000"/>
                </a:solidFill>
              </a:rPr>
              <a:t>therapeutic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50%</a:t>
            </a:r>
            <a:r>
              <a:rPr lang="en-US" dirty="0" smtClean="0"/>
              <a:t> of patients will experience more than 1 week of relief after one injection.</a:t>
            </a:r>
          </a:p>
          <a:p>
            <a:r>
              <a:rPr lang="en-US" dirty="0" smtClean="0"/>
              <a:t>An </a:t>
            </a:r>
            <a:r>
              <a:rPr lang="en-US" dirty="0">
                <a:solidFill>
                  <a:srgbClr val="00B050"/>
                </a:solidFill>
              </a:rPr>
              <a:t>ultrasound-guided</a:t>
            </a:r>
            <a:r>
              <a:rPr lang="en-US" dirty="0"/>
              <a:t> technique was recently demonstrated and postulated as superior to traditional landmark techniques</a:t>
            </a:r>
            <a:r>
              <a:rPr lang="en-US" dirty="0" smtClean="0"/>
              <a:t>.</a:t>
            </a:r>
          </a:p>
          <a:p>
            <a:r>
              <a:rPr lang="en-US" dirty="0"/>
              <a:t>Localized  trigger point injections may be beneficial. </a:t>
            </a:r>
          </a:p>
          <a:p>
            <a:r>
              <a:rPr lang="en-US" dirty="0"/>
              <a:t>The addition of a cortisone preparation is controversial, 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it may provide additional benefit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Botulinum</a:t>
            </a:r>
            <a:r>
              <a:rPr lang="en-US" dirty="0">
                <a:solidFill>
                  <a:srgbClr val="0070C0"/>
                </a:solidFill>
              </a:rPr>
              <a:t> toxin A </a:t>
            </a:r>
            <a:r>
              <a:rPr lang="en-US" dirty="0"/>
              <a:t>injection into the greater occipital </a:t>
            </a:r>
            <a:r>
              <a:rPr lang="en-US" dirty="0" smtClean="0"/>
              <a:t>nerve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has </a:t>
            </a:r>
            <a:r>
              <a:rPr lang="en-US" dirty="0"/>
              <a:t>also been described </a:t>
            </a:r>
            <a:r>
              <a:rPr lang="en-US" dirty="0" smtClean="0"/>
              <a:t>, </a:t>
            </a:r>
            <a:r>
              <a:rPr lang="en-US" dirty="0"/>
              <a:t>but the evidence is </a:t>
            </a:r>
            <a:r>
              <a:rPr lang="en-US" dirty="0" smtClean="0"/>
              <a:t>limited.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Its use is </a:t>
            </a:r>
            <a:r>
              <a:rPr lang="en-US" dirty="0"/>
              <a:t>currently ranked as </a:t>
            </a:r>
            <a:r>
              <a:rPr lang="en-US" dirty="0">
                <a:solidFill>
                  <a:srgbClr val="0070C0"/>
                </a:solidFill>
              </a:rPr>
              <a:t>grade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</a:t>
            </a:r>
            <a:r>
              <a:rPr lang="fa-IR" dirty="0" smtClean="0"/>
              <a:t>)</a:t>
            </a:r>
            <a:r>
              <a:rPr lang="en-US" dirty="0" smtClean="0"/>
              <a:t>the </a:t>
            </a:r>
            <a:r>
              <a:rPr lang="en-US" dirty="0"/>
              <a:t>weakest </a:t>
            </a:r>
            <a:r>
              <a:rPr lang="en-US" dirty="0" smtClean="0"/>
              <a:t>strength</a:t>
            </a:r>
            <a:r>
              <a:rPr lang="fa-IR" dirty="0" smtClean="0"/>
              <a:t>.(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214" y="2212622"/>
            <a:ext cx="2993813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11" y="203200"/>
            <a:ext cx="11413067" cy="574798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Dorsal </a:t>
            </a:r>
            <a:r>
              <a:rPr lang="en-US" b="1" dirty="0" err="1">
                <a:solidFill>
                  <a:srgbClr val="00B050"/>
                </a:solidFill>
              </a:rPr>
              <a:t>rhizotomy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of C1, C2, C3, and C4 has been </a:t>
            </a:r>
            <a:r>
              <a:rPr lang="en-US" dirty="0" smtClean="0"/>
              <a:t>described;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about </a:t>
            </a:r>
            <a:r>
              <a:rPr lang="en-US" dirty="0"/>
              <a:t>71% to 77% of patients report </a:t>
            </a:r>
            <a:r>
              <a:rPr lang="en-US" dirty="0" smtClean="0"/>
              <a:t>significant benefit.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Pulsed </a:t>
            </a:r>
            <a:r>
              <a:rPr lang="en-US" b="1" dirty="0">
                <a:solidFill>
                  <a:srgbClr val="00B050"/>
                </a:solidFill>
              </a:rPr>
              <a:t>radiofrequency</a:t>
            </a:r>
            <a:r>
              <a:rPr lang="en-US" dirty="0"/>
              <a:t> </a:t>
            </a:r>
            <a:r>
              <a:rPr lang="en-US" dirty="0" smtClean="0"/>
              <a:t>of occipital </a:t>
            </a:r>
            <a:r>
              <a:rPr lang="en-US" dirty="0"/>
              <a:t>nerve </a:t>
            </a:r>
            <a:r>
              <a:rPr lang="en-US" dirty="0" smtClean="0"/>
              <a:t>was shown </a:t>
            </a:r>
            <a:r>
              <a:rPr lang="en-US" dirty="0"/>
              <a:t>to improve symptoms for 6 months or </a:t>
            </a:r>
            <a:r>
              <a:rPr lang="en-US" dirty="0" smtClean="0"/>
              <a:t>more in patients with treatment-refractory </a:t>
            </a:r>
            <a:r>
              <a:rPr lang="en-US" dirty="0"/>
              <a:t>occipital </a:t>
            </a:r>
            <a:r>
              <a:rPr lang="en-US" dirty="0" smtClean="0"/>
              <a:t>neuralgia.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>
                <a:solidFill>
                  <a:srgbClr val="00B050"/>
                </a:solidFill>
              </a:rPr>
              <a:t>Neurostimulation</a:t>
            </a:r>
            <a:r>
              <a:rPr lang="en-US" dirty="0"/>
              <a:t>  ( </a:t>
            </a:r>
            <a:r>
              <a:rPr lang="en-US" dirty="0" smtClean="0"/>
              <a:t>trans- or subcutaneous </a:t>
            </a:r>
            <a:r>
              <a:rPr lang="en-US" dirty="0"/>
              <a:t>implantation of electrical leads in the </a:t>
            </a:r>
            <a:r>
              <a:rPr lang="en-US" dirty="0" err="1"/>
              <a:t>suboccipital</a:t>
            </a:r>
            <a:r>
              <a:rPr lang="en-US" dirty="0"/>
              <a:t> region 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A variety of </a:t>
            </a:r>
            <a:r>
              <a:rPr lang="en-US" dirty="0">
                <a:solidFill>
                  <a:srgbClr val="00B050"/>
                </a:solidFill>
              </a:rPr>
              <a:t>surgical procedures </a:t>
            </a:r>
            <a:r>
              <a:rPr lang="en-US" dirty="0"/>
              <a:t>for occipital neuralgia have been proposed, such as </a:t>
            </a:r>
            <a:r>
              <a:rPr lang="en-US" dirty="0" err="1"/>
              <a:t>neurectomy</a:t>
            </a:r>
            <a:r>
              <a:rPr lang="en-US" dirty="0"/>
              <a:t>, C1-C2 decompression, </a:t>
            </a:r>
            <a:r>
              <a:rPr lang="en-US" dirty="0" smtClean="0"/>
              <a:t>C2 </a:t>
            </a:r>
            <a:r>
              <a:rPr lang="en-US" dirty="0" err="1" smtClean="0"/>
              <a:t>ganglionectomy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43" y="2265891"/>
            <a:ext cx="3656586" cy="4351338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99822" y="976747"/>
            <a:ext cx="94924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e-ONS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(External Occipital Nerve Stimulation 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s-TNS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Suboccipital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Transcutaneous Nerve Stimulation)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289" y="76837"/>
            <a:ext cx="266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Occipital  Neuralgia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229659"/>
            <a:ext cx="1126631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</a:rPr>
              <a:t>Neurostimulation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(subcutaneous)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1795550"/>
            <a:ext cx="7562850" cy="3914775"/>
          </a:xfrm>
        </p:spPr>
      </p:pic>
      <p:sp>
        <p:nvSpPr>
          <p:cNvPr id="5" name="Rectangle 4"/>
          <p:cNvSpPr/>
          <p:nvPr/>
        </p:nvSpPr>
        <p:spPr>
          <a:xfrm>
            <a:off x="290289" y="76837"/>
            <a:ext cx="266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Occipital  Neuralgia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78" y="500062"/>
            <a:ext cx="1143564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Main rehabilitative goal in headache management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06" y="1825625"/>
            <a:ext cx="7782588" cy="3702953"/>
            <a:chOff x="2153906" y="1825625"/>
            <a:chExt cx="7782588" cy="3702953"/>
          </a:xfrm>
        </p:grpSpPr>
        <p:grpSp>
          <p:nvGrpSpPr>
            <p:cNvPr id="5" name="Group 4"/>
            <p:cNvGrpSpPr/>
            <p:nvPr/>
          </p:nvGrpSpPr>
          <p:grpSpPr>
            <a:xfrm>
              <a:off x="2153906" y="2238702"/>
              <a:ext cx="7782588" cy="3289876"/>
              <a:chOff x="2749283" y="2453191"/>
              <a:chExt cx="7782588" cy="328987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749283" y="3474916"/>
                <a:ext cx="206498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a-IR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سر درد </a:t>
                </a:r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659242" y="4819737"/>
                <a:ext cx="18726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a-IR" sz="5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درد سر</a:t>
                </a:r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0" name="Curved Left Arrow 9"/>
              <p:cNvSpPr/>
              <p:nvPr/>
            </p:nvSpPr>
            <p:spPr>
              <a:xfrm rot="17087175">
                <a:off x="6074283" y="198249"/>
                <a:ext cx="1823938" cy="6333822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&quot;No&quot; Symbol 5"/>
            <p:cNvSpPr/>
            <p:nvPr/>
          </p:nvSpPr>
          <p:spPr>
            <a:xfrm rot="19431946">
              <a:off x="6057853" y="1825625"/>
              <a:ext cx="1055511" cy="801511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4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Ultrasound-guided </a:t>
            </a:r>
            <a:r>
              <a:rPr lang="en-US" dirty="0">
                <a:hlinkClick r:id="rId2"/>
              </a:rPr>
              <a:t>Pulsed Radiofrequency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1" y="1825625"/>
            <a:ext cx="5333898" cy="4351338"/>
          </a:xfrm>
        </p:spPr>
      </p:pic>
      <p:sp>
        <p:nvSpPr>
          <p:cNvPr id="5" name="Rectangle 4"/>
          <p:cNvSpPr/>
          <p:nvPr/>
        </p:nvSpPr>
        <p:spPr>
          <a:xfrm>
            <a:off x="290289" y="76837"/>
            <a:ext cx="266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Occipital  Neuralgia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114800" y="1600200"/>
            <a:ext cx="3810000" cy="3657600"/>
            <a:chOff x="912" y="288"/>
            <a:chExt cx="3888" cy="3504"/>
          </a:xfrm>
        </p:grpSpPr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912" y="288"/>
              <a:ext cx="3888" cy="35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3600">
                <a:cs typeface="Times New Roman" pitchFamily="18" charset="0"/>
              </a:endParaRPr>
            </a:p>
          </p:txBody>
        </p:sp>
        <p:sp>
          <p:nvSpPr>
            <p:cNvPr id="2049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440" y="960"/>
              <a:ext cx="2880" cy="264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107763" dir="13500000" algn="ctr" rotWithShape="0">
                      <a:srgbClr val="808080"/>
                    </a:outerShdw>
                  </a:effectLst>
                  <a:latin typeface="Arial Black"/>
                </a:rPr>
                <a:t> THE  END</a:t>
              </a:r>
              <a:endParaRPr lang="fa-I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07763" dir="13500000" algn="ctr" rotWithShape="0">
                    <a:srgbClr val="808080"/>
                  </a:outerShdw>
                </a:effectLst>
                <a:latin typeface="Arial Black"/>
              </a:endParaRPr>
            </a:p>
          </p:txBody>
        </p:sp>
        <p:pic>
          <p:nvPicPr>
            <p:cNvPr id="20497" name="Picture 17" descr="bs02064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1776"/>
              <a:ext cx="1084" cy="1079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>
          <a:xfrm>
            <a:off x="2611436" y="1147824"/>
            <a:ext cx="6863763" cy="2856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 for your attention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7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9489" y="753180"/>
            <a:ext cx="10515600" cy="4351338"/>
          </a:xfrm>
        </p:spPr>
        <p:txBody>
          <a:bodyPr/>
          <a:lstStyle/>
          <a:p>
            <a:pPr algn="ctr"/>
            <a:r>
              <a:rPr lang="en-US" dirty="0"/>
              <a:t>The three major primary headache disorders </a:t>
            </a:r>
            <a:r>
              <a:rPr lang="en-US" dirty="0" smtClean="0"/>
              <a:t>are :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7030A0"/>
                </a:solidFill>
              </a:rPr>
              <a:t>migraine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030A0"/>
                </a:solidFill>
              </a:rPr>
              <a:t>cluster</a:t>
            </a:r>
            <a:r>
              <a:rPr lang="en-US" dirty="0"/>
              <a:t>, and </a:t>
            </a:r>
            <a:r>
              <a:rPr lang="en-US" b="1" dirty="0" smtClean="0">
                <a:solidFill>
                  <a:srgbClr val="7030A0"/>
                </a:solidFill>
              </a:rPr>
              <a:t>tension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/>
              <a:t>Headache </a:t>
            </a:r>
            <a:r>
              <a:rPr lang="en-US" b="1" dirty="0">
                <a:solidFill>
                  <a:srgbClr val="00B0F0"/>
                </a:solidFill>
              </a:rPr>
              <a:t>treatment</a:t>
            </a:r>
            <a:r>
              <a:rPr lang="en-US" dirty="0"/>
              <a:t> consists </a:t>
            </a:r>
            <a:r>
              <a:rPr lang="en-US" dirty="0" smtClean="0"/>
              <a:t>of 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pharmacologic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non-pharmacologic </a:t>
            </a:r>
            <a:r>
              <a:rPr lang="en-US" dirty="0" smtClean="0"/>
              <a:t>methods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smtClean="0"/>
              <a:t>including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lifestyle</a:t>
            </a:r>
            <a:r>
              <a:rPr lang="en-US" dirty="0" smtClean="0"/>
              <a:t> changes as </a:t>
            </a:r>
            <a:r>
              <a:rPr lang="en-US" dirty="0"/>
              <a:t>preventive </a:t>
            </a:r>
            <a:r>
              <a:rPr lang="en-US" dirty="0" smtClean="0"/>
              <a:t>measures.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61925"/>
            <a:ext cx="10515600" cy="797631"/>
          </a:xfrm>
        </p:spPr>
        <p:txBody>
          <a:bodyPr/>
          <a:lstStyle/>
          <a:p>
            <a:pPr algn="ctr"/>
            <a:r>
              <a:rPr lang="en-US" sz="5100" b="1" dirty="0" smtClean="0">
                <a:solidFill>
                  <a:schemeClr val="accent6">
                    <a:lumMod val="75000"/>
                  </a:schemeClr>
                </a:solidFill>
              </a:rPr>
              <a:t>Basics of Non-Drug </a:t>
            </a:r>
            <a:r>
              <a:rPr lang="en-US" sz="5100" b="1" dirty="0">
                <a:solidFill>
                  <a:schemeClr val="accent6">
                    <a:lumMod val="75000"/>
                  </a:schemeClr>
                </a:solidFill>
              </a:rPr>
              <a:t>Treatment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490" y="1095022"/>
            <a:ext cx="11774310" cy="53283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 Learn </a:t>
            </a:r>
            <a:r>
              <a:rPr lang="en-US" dirty="0"/>
              <a:t>appropriate prevention and treatment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Reduce </a:t>
            </a:r>
            <a:r>
              <a:rPr lang="en-US" dirty="0" smtClean="0">
                <a:solidFill>
                  <a:srgbClr val="C00000"/>
                </a:solidFill>
              </a:rPr>
              <a:t>triggers</a:t>
            </a:r>
            <a:r>
              <a:rPr lang="en-US" dirty="0" smtClean="0"/>
              <a:t> :foods</a:t>
            </a:r>
            <a:r>
              <a:rPr lang="en-US" dirty="0"/>
              <a:t>, drugs, activities, </a:t>
            </a:r>
            <a:r>
              <a:rPr lang="en-US" dirty="0" smtClean="0"/>
              <a:t>smoking,…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Normalize </a:t>
            </a:r>
            <a:r>
              <a:rPr lang="en-US" dirty="0"/>
              <a:t>sleeping and </a:t>
            </a:r>
            <a:r>
              <a:rPr lang="en-US" dirty="0" smtClean="0"/>
              <a:t>eating</a:t>
            </a:r>
            <a:endParaRPr 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/>
              <a:t>Avoid frequent abortive </a:t>
            </a:r>
            <a:r>
              <a:rPr lang="en-US" dirty="0" smtClean="0"/>
              <a:t>treatment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Physical therapy:(</a:t>
            </a:r>
            <a:r>
              <a:rPr lang="en-US" dirty="0" smtClean="0">
                <a:solidFill>
                  <a:srgbClr val="00B050"/>
                </a:solidFill>
              </a:rPr>
              <a:t>short </a:t>
            </a:r>
            <a:r>
              <a:rPr lang="en-US" dirty="0">
                <a:solidFill>
                  <a:srgbClr val="00B050"/>
                </a:solidFill>
              </a:rPr>
              <a:t>term </a:t>
            </a:r>
            <a:r>
              <a:rPr lang="en-US" dirty="0"/>
              <a:t>and focus on </a:t>
            </a:r>
            <a:r>
              <a:rPr lang="en-US" dirty="0" smtClean="0">
                <a:solidFill>
                  <a:srgbClr val="00B050"/>
                </a:solidFill>
              </a:rPr>
              <a:t>exercise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rather </a:t>
            </a:r>
            <a:r>
              <a:rPr lang="en-US" dirty="0">
                <a:solidFill>
                  <a:srgbClr val="C00000"/>
                </a:solidFill>
              </a:rPr>
              <a:t>than on </a:t>
            </a:r>
            <a:r>
              <a:rPr lang="en-US" dirty="0" smtClean="0">
                <a:solidFill>
                  <a:srgbClr val="00B0F0"/>
                </a:solidFill>
              </a:rPr>
              <a:t>modalities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Treat postural dysfunction and </a:t>
            </a:r>
            <a:r>
              <a:rPr lang="en-US" dirty="0" err="1"/>
              <a:t>myofascial</a:t>
            </a:r>
            <a:r>
              <a:rPr lang="en-US" dirty="0"/>
              <a:t> pain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Reduce spasm (biofeedback, 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Exercise</a:t>
            </a:r>
            <a:r>
              <a:rPr lang="en-US" dirty="0"/>
              <a:t> </a:t>
            </a:r>
            <a:r>
              <a:rPr lang="en-US" dirty="0" smtClean="0"/>
              <a:t>(relaxation ,</a:t>
            </a:r>
            <a:r>
              <a:rPr lang="en-US" dirty="0"/>
              <a:t> aerobic </a:t>
            </a:r>
            <a:r>
              <a:rPr lang="en-US" dirty="0" smtClean="0"/>
              <a:t>,…)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 Behavioral &amp; </a:t>
            </a:r>
            <a:r>
              <a:rPr lang="en-US" dirty="0"/>
              <a:t>Psychotherapy</a:t>
            </a:r>
            <a:endParaRPr lang="fa-IR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 Advanced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45" y="173214"/>
            <a:ext cx="10515600" cy="6282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Migraine Headache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16000"/>
            <a:ext cx="11548533" cy="5160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Lifestyle</a:t>
            </a:r>
            <a:r>
              <a:rPr lang="en-US" b="1" i="1" dirty="0" smtClean="0"/>
              <a:t> modifications :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Regular and </a:t>
            </a:r>
            <a:r>
              <a:rPr lang="en-US" dirty="0"/>
              <a:t>adequate </a:t>
            </a:r>
            <a:r>
              <a:rPr lang="en-US" dirty="0" smtClean="0">
                <a:solidFill>
                  <a:srgbClr val="00B050"/>
                </a:solidFill>
              </a:rPr>
              <a:t>sleep and hydration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Regular </a:t>
            </a:r>
            <a:r>
              <a:rPr lang="en-US" dirty="0">
                <a:solidFill>
                  <a:srgbClr val="00B050"/>
                </a:solidFill>
              </a:rPr>
              <a:t>relaxation </a:t>
            </a:r>
            <a:r>
              <a:rPr lang="en-US" dirty="0" smtClean="0">
                <a:solidFill>
                  <a:srgbClr val="00B050"/>
                </a:solidFill>
              </a:rPr>
              <a:t>&amp; aerobic </a:t>
            </a:r>
            <a:r>
              <a:rPr lang="en-US" dirty="0">
                <a:solidFill>
                  <a:srgbClr val="00B050"/>
                </a:solidFill>
              </a:rPr>
              <a:t>exercise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(Recent studies suggest that moderate intensity </a:t>
            </a:r>
            <a:r>
              <a:rPr lang="en-US" dirty="0"/>
              <a:t>aerobic exercise </a:t>
            </a:r>
            <a:r>
              <a:rPr lang="en-US" dirty="0" smtClean="0"/>
              <a:t>30-40 </a:t>
            </a:r>
            <a:r>
              <a:rPr lang="en-US" dirty="0"/>
              <a:t>minutes </a:t>
            </a:r>
            <a:r>
              <a:rPr lang="en-US" dirty="0" smtClean="0"/>
              <a:t>3-5 times/week </a:t>
            </a:r>
            <a:r>
              <a:rPr lang="en-US" dirty="0"/>
              <a:t>is as effective as </a:t>
            </a:r>
            <a:r>
              <a:rPr lang="en-US" dirty="0" err="1"/>
              <a:t>topiramate</a:t>
            </a:r>
            <a:r>
              <a:rPr lang="en-US" dirty="0"/>
              <a:t> and relaxation </a:t>
            </a:r>
            <a:r>
              <a:rPr lang="en-US" dirty="0" smtClean="0"/>
              <a:t>training).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Migraine trigger avoidance 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Any stressful event</a:t>
            </a:r>
            <a:r>
              <a:rPr lang="en-US" dirty="0" smtClean="0"/>
              <a:t>, caffeine overuse or withdrawal, missed </a:t>
            </a:r>
            <a:r>
              <a:rPr lang="en-US" dirty="0"/>
              <a:t>meals, </a:t>
            </a:r>
            <a:r>
              <a:rPr lang="en-US" dirty="0" smtClean="0"/>
              <a:t>alcohol, smoking, odors, ?? chocolate or dairy products, processed meats,  obesity,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8" y="1049866"/>
            <a:ext cx="11489266" cy="5599289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Non-pharmacologic </a:t>
            </a:r>
            <a:r>
              <a:rPr lang="en-US" b="1" i="1" dirty="0"/>
              <a:t>treatment 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cognitive-behavioral</a:t>
            </a:r>
            <a:r>
              <a:rPr lang="en-US" dirty="0" smtClean="0"/>
              <a:t> therapy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biofeedback-assisted</a:t>
            </a:r>
            <a:r>
              <a:rPr lang="en-US" dirty="0" smtClean="0"/>
              <a:t> relaxation</a:t>
            </a:r>
          </a:p>
          <a:p>
            <a:r>
              <a:rPr lang="en-US" dirty="0">
                <a:solidFill>
                  <a:schemeClr val="accent2"/>
                </a:solidFill>
              </a:rPr>
              <a:t>acupuncture</a:t>
            </a:r>
            <a:r>
              <a:rPr lang="en-US" dirty="0"/>
              <a:t> </a:t>
            </a:r>
            <a:r>
              <a:rPr lang="en-US" dirty="0" smtClean="0"/>
              <a:t>?? (</a:t>
            </a:r>
            <a:r>
              <a:rPr lang="en-US" dirty="0"/>
              <a:t>weak evidence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physical therapy </a:t>
            </a:r>
            <a:r>
              <a:rPr lang="en-US" dirty="0" smtClean="0"/>
              <a:t>?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Onabotulinum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toxin type A </a:t>
            </a:r>
            <a:r>
              <a:rPr lang="en-US" dirty="0"/>
              <a:t>injections into the </a:t>
            </a:r>
            <a:r>
              <a:rPr lang="en-US" dirty="0" err="1"/>
              <a:t>pericranial</a:t>
            </a:r>
            <a:r>
              <a:rPr lang="en-US" dirty="0"/>
              <a:t> musculature received  </a:t>
            </a:r>
            <a:r>
              <a:rPr lang="en-US" b="1" dirty="0">
                <a:solidFill>
                  <a:srgbClr val="00B0F0"/>
                </a:solidFill>
              </a:rPr>
              <a:t>FDA approval </a:t>
            </a:r>
            <a:r>
              <a:rPr lang="en-US" dirty="0"/>
              <a:t>for treatment of </a:t>
            </a:r>
            <a:r>
              <a:rPr lang="en-US" b="1" i="1" u="sng" dirty="0">
                <a:solidFill>
                  <a:srgbClr val="00B0F0"/>
                </a:solidFill>
              </a:rPr>
              <a:t>chronic</a:t>
            </a:r>
            <a:r>
              <a:rPr lang="en-US" dirty="0">
                <a:solidFill>
                  <a:srgbClr val="00B0F0"/>
                </a:solidFill>
              </a:rPr>
              <a:t> migraines </a:t>
            </a:r>
            <a:r>
              <a:rPr lang="en-US" dirty="0"/>
              <a:t>in 2010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Transcutaneous supraorbital nerve stimulation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00000"/>
                </a:solidFill>
              </a:rPr>
              <a:t>t-SNS</a:t>
            </a:r>
            <a:r>
              <a:rPr lang="en-US" dirty="0" smtClean="0"/>
              <a:t>) , </a:t>
            </a:r>
            <a:r>
              <a:rPr lang="en-US" dirty="0" err="1" smtClean="0">
                <a:solidFill>
                  <a:srgbClr val="00B050"/>
                </a:solidFill>
              </a:rPr>
              <a:t>transcranial</a:t>
            </a:r>
            <a:r>
              <a:rPr lang="en-US" dirty="0" smtClean="0">
                <a:solidFill>
                  <a:srgbClr val="00B050"/>
                </a:solidFill>
              </a:rPr>
              <a:t> magnetic stimulation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00000"/>
                </a:solidFill>
              </a:rPr>
              <a:t>TcMS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00B050"/>
                </a:solidFill>
              </a:rPr>
              <a:t>caloric vestibular stimulation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CVS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have received </a:t>
            </a:r>
            <a:r>
              <a:rPr lang="en-US" dirty="0" smtClean="0">
                <a:solidFill>
                  <a:srgbClr val="00B0F0"/>
                </a:solidFill>
              </a:rPr>
              <a:t>clearance from </a:t>
            </a:r>
            <a:r>
              <a:rPr lang="en-US" b="1" dirty="0" smtClean="0">
                <a:solidFill>
                  <a:srgbClr val="00B0F0"/>
                </a:solidFill>
              </a:rPr>
              <a:t>FDA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73214"/>
            <a:ext cx="10515600" cy="87665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Migraine Headache</a:t>
            </a:r>
          </a:p>
        </p:txBody>
      </p:sp>
    </p:spTree>
    <p:extLst>
      <p:ext uri="{BB962C8B-B14F-4D97-AF65-F5344CB8AC3E}">
        <p14:creationId xmlns:p14="http://schemas.microsoft.com/office/powerpoint/2010/main" val="40981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24148" y="270062"/>
            <a:ext cx="71275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e-TNS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(External Trigeminal Nerve Stimulation)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s-TNS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(Supraorbital Transcutaneous Nerve Stimulation)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FDA clearance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78" y="1014190"/>
            <a:ext cx="5058128" cy="356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56" y="3965512"/>
            <a:ext cx="3925967" cy="2768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4" y="1999481"/>
            <a:ext cx="5185212" cy="33501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3811" y="100502"/>
            <a:ext cx="139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Migraine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733" y="173756"/>
            <a:ext cx="8568268" cy="1325563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</a:rPr>
              <a:t>Transcranial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Magnetic Stimulation</a:t>
            </a:r>
            <a:r>
              <a:rPr lang="en-US" sz="3600" b="1" dirty="0"/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C00000"/>
                </a:solidFill>
              </a:rPr>
              <a:t>TcMS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b="1" dirty="0">
                <a:solidFill>
                  <a:srgbClr val="FF0000"/>
                </a:solidFill>
              </a:rPr>
              <a:t>FDA </a:t>
            </a:r>
            <a:r>
              <a:rPr lang="en-US" b="1" dirty="0" smtClean="0">
                <a:solidFill>
                  <a:srgbClr val="FF0000"/>
                </a:solidFill>
              </a:rPr>
              <a:t>clearance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28" y="1499319"/>
            <a:ext cx="3733143" cy="5099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577" y="0"/>
            <a:ext cx="139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Migraine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22932</TotalTime>
  <Words>1022</Words>
  <Application>Microsoft Office PowerPoint</Application>
  <PresentationFormat>Widescreen</PresentationFormat>
  <Paragraphs>154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Wingdings</vt:lpstr>
      <vt:lpstr>Wingdings 2</vt:lpstr>
      <vt:lpstr>Office Theme</vt:lpstr>
      <vt:lpstr>Vapor Trail</vt:lpstr>
      <vt:lpstr>PowerPoint Presentation</vt:lpstr>
      <vt:lpstr>Physiatric Interventions  in  Headache </vt:lpstr>
      <vt:lpstr>Main rehabilitative goal in headache management</vt:lpstr>
      <vt:lpstr>PowerPoint Presentation</vt:lpstr>
      <vt:lpstr>Basics of Non-Drug Treatment</vt:lpstr>
      <vt:lpstr>Migraine Headache</vt:lpstr>
      <vt:lpstr>Migraine Headache</vt:lpstr>
      <vt:lpstr>e-TNS (External Trigeminal Nerve Stimulation)  s-TNS (Supraorbital Transcutaneous Nerve Stimulation) FDA clearance</vt:lpstr>
      <vt:lpstr>Transcranial Magnetic Stimulation (TcMS) FDA clearance</vt:lpstr>
      <vt:lpstr>Caloric  Vestibular Stimulation (CVS) FDA clearance  </vt:lpstr>
      <vt:lpstr>Cluster Headache</vt:lpstr>
      <vt:lpstr>Vagus Transcutaneous Nerve Stimulator (v-TNS) FDA approval </vt:lpstr>
      <vt:lpstr>Sphenopalatine ganglion microstimulator</vt:lpstr>
      <vt:lpstr>Tension Headache</vt:lpstr>
      <vt:lpstr>Electromyographic  Biofeedback</vt:lpstr>
      <vt:lpstr>Occipital  Neuralgia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Pain Management </vt:lpstr>
      <vt:lpstr>Exercise</vt:lpstr>
      <vt:lpstr>Other rehabilitative methods</vt:lpstr>
      <vt:lpstr>PowerPoint Presentation</vt:lpstr>
      <vt:lpstr>PowerPoint Presentation</vt:lpstr>
      <vt:lpstr>e-ONS (External Occipital Nerve Stimulation   s-TNS (Suboccipital Transcutaneous Nerve Stimulation)</vt:lpstr>
      <vt:lpstr>Neurostimulation  (subcutaneous)</vt:lpstr>
      <vt:lpstr>Ultrasound-guided Pulsed Radiofrequency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Physiatric interventions  in Headache</dc:title>
  <dc:creator>saeid kh</dc:creator>
  <cp:lastModifiedBy>Internet</cp:lastModifiedBy>
  <cp:revision>98</cp:revision>
  <dcterms:created xsi:type="dcterms:W3CDTF">2019-09-06T08:38:46Z</dcterms:created>
  <dcterms:modified xsi:type="dcterms:W3CDTF">2019-10-30T07:29:26Z</dcterms:modified>
</cp:coreProperties>
</file>