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8" r:id="rId4"/>
    <p:sldId id="269" r:id="rId5"/>
    <p:sldId id="270" r:id="rId6"/>
    <p:sldId id="271" r:id="rId7"/>
    <p:sldId id="272" r:id="rId8"/>
    <p:sldId id="273" r:id="rId9"/>
    <p:sldId id="274" r:id="rId10"/>
    <p:sldId id="275" r:id="rId11"/>
    <p:sldId id="276" r:id="rId12"/>
    <p:sldId id="277" r:id="rId13"/>
    <p:sldId id="281" r:id="rId14"/>
    <p:sldId id="282" r:id="rId15"/>
    <p:sldId id="283" r:id="rId16"/>
    <p:sldId id="284" r:id="rId17"/>
    <p:sldId id="291" r:id="rId18"/>
    <p:sldId id="290" r:id="rId19"/>
    <p:sldId id="286" r:id="rId20"/>
    <p:sldId id="287"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8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280918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215546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415168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38145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41767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4878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145335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29827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27126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18514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8553A2-5726-43E3-9002-13D9E19F4AD1}"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A0DBF-0945-4063-9AFF-606A0B5F1AEE}" type="slidenum">
              <a:rPr lang="en-US" smtClean="0"/>
              <a:pPr/>
              <a:t>‹#›</a:t>
            </a:fld>
            <a:endParaRPr lang="en-US"/>
          </a:p>
        </p:txBody>
      </p:sp>
    </p:spTree>
    <p:extLst>
      <p:ext uri="{BB962C8B-B14F-4D97-AF65-F5344CB8AC3E}">
        <p14:creationId xmlns:p14="http://schemas.microsoft.com/office/powerpoint/2010/main" val="327210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553A2-5726-43E3-9002-13D9E19F4AD1}" type="datetimeFigureOut">
              <a:rPr lang="en-US" smtClean="0"/>
              <a:pPr/>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A0DBF-0945-4063-9AFF-606A0B5F1AEE}" type="slidenum">
              <a:rPr lang="en-US" smtClean="0"/>
              <a:pPr/>
              <a:t>‹#›</a:t>
            </a:fld>
            <a:endParaRPr lang="en-US"/>
          </a:p>
        </p:txBody>
      </p:sp>
    </p:spTree>
    <p:extLst>
      <p:ext uri="{BB962C8B-B14F-4D97-AF65-F5344CB8AC3E}">
        <p14:creationId xmlns:p14="http://schemas.microsoft.com/office/powerpoint/2010/main" val="42210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59781"/>
            <a:ext cx="11536680" cy="1557839"/>
          </a:xfrm>
        </p:spPr>
        <p:txBody>
          <a:bodyPr>
            <a:normAutofit fontScale="90000"/>
          </a:bodyPr>
          <a:lstStyle/>
          <a:p>
            <a:r>
              <a:rPr lang="en-US" b="1" dirty="0" smtClean="0">
                <a:solidFill>
                  <a:srgbClr val="FF0000"/>
                </a:solidFill>
                <a:latin typeface="Gill Sans MT" panose="020B0502020104020203" pitchFamily="34" charset="0"/>
                <a:cs typeface="+mn-cs"/>
              </a:rPr>
              <a:t>    Medication-overuse </a:t>
            </a:r>
            <a:r>
              <a:rPr lang="en-US" b="1" dirty="0">
                <a:solidFill>
                  <a:srgbClr val="FF0000"/>
                </a:solidFill>
                <a:latin typeface="Gill Sans MT" panose="020B0502020104020203" pitchFamily="34" charset="0"/>
                <a:cs typeface="+mn-cs"/>
              </a:rPr>
              <a:t>headache</a:t>
            </a:r>
            <a:endParaRPr lang="en-US" dirty="0">
              <a:cs typeface="+mn-cs"/>
            </a:endParaRPr>
          </a:p>
        </p:txBody>
      </p:sp>
      <p:sp>
        <p:nvSpPr>
          <p:cNvPr id="3" name="Subtitle 2"/>
          <p:cNvSpPr>
            <a:spLocks noGrp="1"/>
          </p:cNvSpPr>
          <p:nvPr>
            <p:ph type="subTitle" idx="1"/>
          </p:nvPr>
        </p:nvSpPr>
        <p:spPr>
          <a:xfrm>
            <a:off x="728044" y="4415444"/>
            <a:ext cx="9144000" cy="1939635"/>
          </a:xfrm>
        </p:spPr>
        <p:txBody>
          <a:bodyPr>
            <a:normAutofit fontScale="92500" lnSpcReduction="20000"/>
          </a:bodyPr>
          <a:lstStyle/>
          <a:p>
            <a:r>
              <a:rPr lang="en-US" sz="3500" b="1" i="1" dirty="0">
                <a:solidFill>
                  <a:srgbClr val="FF0000"/>
                </a:solidFill>
              </a:rPr>
              <a:t> </a:t>
            </a:r>
            <a:r>
              <a:rPr lang="en-US" sz="3500" b="1" i="1" dirty="0" smtClean="0">
                <a:solidFill>
                  <a:srgbClr val="FF0000"/>
                </a:solidFill>
              </a:rPr>
              <a:t>             </a:t>
            </a:r>
            <a:r>
              <a:rPr lang="en-US" sz="3500" b="1" i="1" u="sng" dirty="0" err="1" smtClean="0">
                <a:solidFill>
                  <a:srgbClr val="FF0000"/>
                </a:solidFill>
              </a:rPr>
              <a:t>Fariborz</a:t>
            </a:r>
            <a:r>
              <a:rPr lang="en-US" sz="3500" b="1" i="1" u="sng" dirty="0" smtClean="0">
                <a:solidFill>
                  <a:srgbClr val="FF0000"/>
                </a:solidFill>
              </a:rPr>
              <a:t> </a:t>
            </a:r>
            <a:r>
              <a:rPr lang="en-US" sz="3500" b="1" i="1" u="sng" dirty="0" err="1">
                <a:solidFill>
                  <a:srgbClr val="FF0000"/>
                </a:solidFill>
              </a:rPr>
              <a:t>Khorvash</a:t>
            </a:r>
            <a:endParaRPr lang="en-US" sz="3500" b="1" i="1" u="sng" dirty="0">
              <a:solidFill>
                <a:srgbClr val="FF0000"/>
              </a:solidFill>
            </a:endParaRPr>
          </a:p>
          <a:p>
            <a:r>
              <a:rPr lang="en-US" dirty="0"/>
              <a:t>                        </a:t>
            </a:r>
            <a:r>
              <a:rPr lang="en-US" b="1" i="1" dirty="0"/>
              <a:t>Associate Professor Of Neurology  </a:t>
            </a:r>
          </a:p>
          <a:p>
            <a:r>
              <a:rPr lang="en-US" b="1" i="1" dirty="0"/>
              <a:t>                        Isfahan University Of Medical Sciences</a:t>
            </a:r>
          </a:p>
          <a:p>
            <a:r>
              <a:rPr lang="en-US" b="1" i="1" dirty="0"/>
              <a:t>                        Headache Fellowship Course</a:t>
            </a:r>
          </a:p>
          <a:p>
            <a:r>
              <a:rPr lang="en-US" b="1" i="1" dirty="0"/>
              <a:t>                        Danish Headache Center</a:t>
            </a:r>
            <a:endParaRPr lang="fr-FR" b="1" dirty="0"/>
          </a:p>
        </p:txBody>
      </p:sp>
      <p:sp>
        <p:nvSpPr>
          <p:cNvPr id="6" name="Sous-titre 2"/>
          <p:cNvSpPr txBox="1">
            <a:spLocks/>
          </p:cNvSpPr>
          <p:nvPr/>
        </p:nvSpPr>
        <p:spPr>
          <a:xfrm>
            <a:off x="1219200" y="382524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charset="0"/>
              <a:buNone/>
              <a:defRPr/>
            </a:pPr>
            <a:endParaRPr lang="fr-FR" dirty="0"/>
          </a:p>
        </p:txBody>
      </p:sp>
      <p:pic>
        <p:nvPicPr>
          <p:cNvPr id="17" name="Picture 16"/>
          <p:cNvPicPr>
            <a:picLocks noChangeAspect="1"/>
          </p:cNvPicPr>
          <p:nvPr/>
        </p:nvPicPr>
        <p:blipFill>
          <a:blip r:embed="rId2" cstate="print"/>
          <a:stretch>
            <a:fillRect/>
          </a:stretch>
        </p:blipFill>
        <p:spPr>
          <a:xfrm>
            <a:off x="3643556" y="183485"/>
            <a:ext cx="4408244" cy="2314151"/>
          </a:xfrm>
          <a:prstGeom prst="rect">
            <a:avLst/>
          </a:prstGeom>
        </p:spPr>
      </p:pic>
    </p:spTree>
    <p:extLst>
      <p:ext uri="{BB962C8B-B14F-4D97-AF65-F5344CB8AC3E}">
        <p14:creationId xmlns:p14="http://schemas.microsoft.com/office/powerpoint/2010/main" val="2621918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60218" y="2042220"/>
            <a:ext cx="11405062" cy="3323987"/>
          </a:xfrm>
          <a:prstGeom prst="rect">
            <a:avLst/>
          </a:prstGeom>
        </p:spPr>
        <p:txBody>
          <a:bodyPr wrap="square">
            <a:spAutoFit/>
          </a:bodyPr>
          <a:lstStyle/>
          <a:p>
            <a:pPr algn="just"/>
            <a:r>
              <a:rPr lang="en-US" sz="2400" dirty="0">
                <a:latin typeface="Arial" panose="020B0604020202020204" pitchFamily="34" charset="0"/>
              </a:rPr>
              <a:t>In addition, recent studies in neuroimaging suggest an overlap of the pathophysiological mechanisms of MOH and substance-related disorders with changes in the orbitofrontal cortex and the </a:t>
            </a:r>
            <a:r>
              <a:rPr lang="en-US" sz="2400" dirty="0" err="1">
                <a:latin typeface="Arial" panose="020B0604020202020204" pitchFamily="34" charset="0"/>
              </a:rPr>
              <a:t>mesocortico</a:t>
            </a:r>
            <a:r>
              <a:rPr lang="en-US" sz="2400" dirty="0">
                <a:latin typeface="Arial" panose="020B0604020202020204" pitchFamily="34" charset="0"/>
              </a:rPr>
              <a:t> limbic dopamine circuit.</a:t>
            </a:r>
          </a:p>
          <a:p>
            <a:pPr algn="just"/>
            <a:endParaRPr lang="en-US" sz="2400" dirty="0" smtClean="0">
              <a:latin typeface="Arial" panose="020B0604020202020204" pitchFamily="34" charset="0"/>
            </a:endParaRPr>
          </a:p>
          <a:p>
            <a:pPr algn="just"/>
            <a:endParaRPr lang="en-US" sz="2400" dirty="0">
              <a:latin typeface="Arial" panose="020B0604020202020204" pitchFamily="34" charset="0"/>
            </a:endParaRPr>
          </a:p>
          <a:p>
            <a:pPr algn="just"/>
            <a:r>
              <a:rPr lang="en-US" sz="2400" dirty="0">
                <a:latin typeface="Arial" panose="020B0604020202020204" pitchFamily="34" charset="0"/>
              </a:rPr>
              <a:t>Based on today’s knowledge, it is impossible to ascertain whether the dependency-like behavior seen in those with MOH represents a real dependence or whether it is a form of “</a:t>
            </a:r>
            <a:r>
              <a:rPr lang="en-US" sz="2400" dirty="0" err="1">
                <a:latin typeface="Arial" panose="020B0604020202020204" pitchFamily="34" charset="0"/>
              </a:rPr>
              <a:t>pseudoaddiction</a:t>
            </a:r>
            <a:r>
              <a:rPr lang="en-US" sz="2400" dirty="0">
                <a:latin typeface="Arial" panose="020B0604020202020204" pitchFamily="34" charset="0"/>
              </a:rPr>
              <a:t>” secondary to frequent headache.</a:t>
            </a:r>
          </a:p>
          <a:p>
            <a:pPr algn="just"/>
            <a:endParaRPr lang="en-US" dirty="0"/>
          </a:p>
        </p:txBody>
      </p:sp>
    </p:spTree>
    <p:extLst>
      <p:ext uri="{BB962C8B-B14F-4D97-AF65-F5344CB8AC3E}">
        <p14:creationId xmlns:p14="http://schemas.microsoft.com/office/powerpoint/2010/main" val="3688027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0515600" cy="1325563"/>
          </a:xfrm>
        </p:spPr>
        <p:txBody>
          <a:bodyPr>
            <a:normAutofit/>
          </a:bodyPr>
          <a:lstStyle/>
          <a:p>
            <a:pPr algn="ctr"/>
            <a:r>
              <a:rPr lang="en-US" sz="3200" b="1" i="1" dirty="0">
                <a:solidFill>
                  <a:srgbClr val="FF0000"/>
                </a:solidFill>
                <a:latin typeface="Arial" panose="020B0604020202020204" pitchFamily="34" charset="0"/>
                <a:ea typeface="+mn-ea"/>
                <a:cs typeface="+mn-cs"/>
              </a:rPr>
              <a:t>Treatment: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241068" y="1471643"/>
            <a:ext cx="11493732" cy="4524315"/>
          </a:xfrm>
          <a:prstGeom prst="rect">
            <a:avLst/>
          </a:prstGeom>
        </p:spPr>
        <p:txBody>
          <a:bodyPr wrap="square">
            <a:spAutoFit/>
          </a:bodyPr>
          <a:lstStyle/>
          <a:p>
            <a:pPr algn="just"/>
            <a:r>
              <a:rPr lang="en-US" sz="2400" dirty="0">
                <a:latin typeface="Arial" panose="020B0604020202020204" pitchFamily="34" charset="0"/>
              </a:rPr>
              <a:t>MOH is a treatable but very heterogeneous condition. A further challenge in the treatment is the fact that no worldwide consensus for the management of these patients exists. This may be due to the lack of randomized controlled studies, but also reflects differences in use of headache classification and treatment strategies across the world</a:t>
            </a:r>
            <a:r>
              <a:rPr lang="en-US" sz="2400" dirty="0" smtClean="0">
                <a:latin typeface="Arial" panose="020B0604020202020204" pitchFamily="34" charset="0"/>
              </a:rPr>
              <a:t>.</a:t>
            </a:r>
          </a:p>
          <a:p>
            <a:pPr algn="just"/>
            <a:endParaRPr lang="en-US" sz="2400" dirty="0">
              <a:latin typeface="Arial" panose="020B0604020202020204" pitchFamily="34" charset="0"/>
            </a:endParaRPr>
          </a:p>
          <a:p>
            <a:pPr algn="just"/>
            <a:r>
              <a:rPr lang="en-US" sz="2400" dirty="0">
                <a:latin typeface="Arial" panose="020B0604020202020204" pitchFamily="34" charset="0"/>
              </a:rPr>
              <a:t>Whether or not to detoxify MOH patients initially and whether prophylactic medication should be initiated immediately at withdrawal or after withdrawal therapy has been completed are probably the most disputed areas in the treatment of MOH. Although recently debated, withdrawal of the overused medication(s) is regarded by most headache experts as the treatment of choice, since withdrawal of the overused medication(s) in most cases leads to an improvement of the headache.</a:t>
            </a:r>
          </a:p>
        </p:txBody>
      </p:sp>
    </p:spTree>
    <p:extLst>
      <p:ext uri="{BB962C8B-B14F-4D97-AF65-F5344CB8AC3E}">
        <p14:creationId xmlns:p14="http://schemas.microsoft.com/office/powerpoint/2010/main" val="67447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195983"/>
            <a:ext cx="10515600" cy="1325563"/>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289560" y="1859340"/>
            <a:ext cx="11384279" cy="3785652"/>
          </a:xfrm>
          <a:prstGeom prst="rect">
            <a:avLst/>
          </a:prstGeom>
        </p:spPr>
        <p:txBody>
          <a:bodyPr wrap="square">
            <a:spAutoFit/>
          </a:bodyPr>
          <a:lstStyle/>
          <a:p>
            <a:pPr algn="just"/>
            <a:r>
              <a:rPr lang="en-US" sz="2400" dirty="0">
                <a:latin typeface="Arial" panose="020B0604020202020204" pitchFamily="34" charset="0"/>
              </a:rPr>
              <a:t>Most patients experience withdrawal symptoms lasting 2–10 days after detoxification. The most common symptom is an initial worsening of the headache (rebound-headache), accompanied by various degrees of nausea, vomiting, hypotension, tachycardia, sleep disturbances, restlessness, anxiety, and nervousness. The duration of withdrawal headaches has been found to vary with different drugs, being shorter in patients overusing </a:t>
            </a:r>
            <a:r>
              <a:rPr lang="en-US" sz="2400" dirty="0" err="1">
                <a:latin typeface="Arial" panose="020B0604020202020204" pitchFamily="34" charset="0"/>
              </a:rPr>
              <a:t>triptans</a:t>
            </a:r>
            <a:r>
              <a:rPr lang="en-US" sz="2400" dirty="0">
                <a:latin typeface="Arial" panose="020B0604020202020204" pitchFamily="34" charset="0"/>
              </a:rPr>
              <a:t> than in those overusing ergotamine or analgesics</a:t>
            </a:r>
            <a:r>
              <a:rPr lang="en-US" sz="2400" dirty="0" smtClean="0">
                <a:latin typeface="Arial" panose="020B0604020202020204" pitchFamily="34" charset="0"/>
              </a:rPr>
              <a:t>.</a:t>
            </a:r>
          </a:p>
          <a:p>
            <a:pPr algn="just"/>
            <a:endParaRPr lang="en-US" sz="2400" dirty="0">
              <a:latin typeface="Arial" panose="020B0604020202020204" pitchFamily="34" charset="0"/>
            </a:endParaRPr>
          </a:p>
          <a:p>
            <a:pPr algn="just"/>
            <a:r>
              <a:rPr lang="en-US" sz="2400" dirty="0">
                <a:latin typeface="Arial" panose="020B0604020202020204" pitchFamily="34" charset="0"/>
              </a:rPr>
              <a:t>Detoxification procedures vary widely and include both inpatient (2 days to 2 weeks) and outpatient withdrawal.</a:t>
            </a:r>
          </a:p>
        </p:txBody>
      </p:sp>
    </p:spTree>
    <p:extLst>
      <p:ext uri="{BB962C8B-B14F-4D97-AF65-F5344CB8AC3E}">
        <p14:creationId xmlns:p14="http://schemas.microsoft.com/office/powerpoint/2010/main" val="23256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365760" y="1400016"/>
            <a:ext cx="11262360" cy="3900499"/>
          </a:xfrm>
          <a:prstGeom prst="rect">
            <a:avLst/>
          </a:prstGeom>
        </p:spPr>
      </p:pic>
    </p:spTree>
    <p:extLst>
      <p:ext uri="{BB962C8B-B14F-4D97-AF65-F5344CB8AC3E}">
        <p14:creationId xmlns:p14="http://schemas.microsoft.com/office/powerpoint/2010/main" val="2659083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69" y="348383"/>
            <a:ext cx="10515600" cy="1325563"/>
          </a:xfrm>
        </p:spPr>
        <p:txBody>
          <a:bodyPr>
            <a:normAutofit/>
          </a:bodyPr>
          <a:lstStyle/>
          <a:p>
            <a:pPr algn="ctr"/>
            <a:r>
              <a:rPr lang="en-US" sz="3200" b="1" i="1" dirty="0">
                <a:solidFill>
                  <a:srgbClr val="FF0000"/>
                </a:solidFill>
                <a:latin typeface="Arial" panose="020B0604020202020204" pitchFamily="34" charset="0"/>
                <a:ea typeface="+mn-ea"/>
                <a:cs typeface="+mn-cs"/>
              </a:rPr>
              <a:t>Study </a:t>
            </a:r>
            <a:r>
              <a:rPr lang="en-US" sz="3200" b="1" i="1" dirty="0" smtClean="0">
                <a:solidFill>
                  <a:srgbClr val="FF0000"/>
                </a:solidFill>
                <a:latin typeface="Arial" panose="020B0604020202020204" pitchFamily="34" charset="0"/>
                <a:ea typeface="+mn-ea"/>
                <a:cs typeface="+mn-cs"/>
              </a:rPr>
              <a:t>design</a:t>
            </a:r>
            <a:endParaRPr lang="en-US" sz="5400" b="1" i="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81000" y="1997839"/>
            <a:ext cx="11353799" cy="3416320"/>
          </a:xfrm>
          <a:prstGeom prst="rect">
            <a:avLst/>
          </a:prstGeom>
        </p:spPr>
        <p:txBody>
          <a:bodyPr wrap="square">
            <a:spAutoFit/>
          </a:bodyPr>
          <a:lstStyle/>
          <a:p>
            <a:pPr algn="just"/>
            <a:r>
              <a:rPr lang="en-US" sz="2400" dirty="0">
                <a:latin typeface="Arial" panose="020B0604020202020204" pitchFamily="34" charset="0"/>
              </a:rPr>
              <a:t>A two-month detoxification is recommended in the Danish treatment guidelines . Both A and B were out-patient programs, and all patients received exactly the same education, consisting of eight lectures managed by headache nurses in collaboration with specialized psychologists and physiotherapists</a:t>
            </a:r>
            <a:r>
              <a:rPr lang="en-US" sz="2400" dirty="0" smtClean="0">
                <a:latin typeface="Arial" panose="020B0604020202020204" pitchFamily="34" charset="0"/>
              </a:rPr>
              <a:t>.</a:t>
            </a:r>
          </a:p>
          <a:p>
            <a:pPr algn="just"/>
            <a:endParaRPr lang="en-US" sz="2400" dirty="0" smtClean="0">
              <a:latin typeface="Arial" panose="020B0604020202020204" pitchFamily="34" charset="0"/>
            </a:endParaRPr>
          </a:p>
          <a:p>
            <a:pPr algn="just"/>
            <a:endParaRPr lang="en-US" sz="2400" dirty="0">
              <a:latin typeface="Arial" panose="020B0604020202020204" pitchFamily="34" charset="0"/>
            </a:endParaRPr>
          </a:p>
          <a:p>
            <a:pPr algn="just"/>
            <a:r>
              <a:rPr lang="en-US" sz="2400" dirty="0">
                <a:latin typeface="Arial" panose="020B0604020202020204" pitchFamily="34" charset="0"/>
              </a:rPr>
              <a:t>Promethazine max. 75 mg per day) during the detoxification period. Pharmacological preventive treatment was initiated after detoxification ended, if indicated.</a:t>
            </a:r>
          </a:p>
        </p:txBody>
      </p:sp>
    </p:spTree>
    <p:extLst>
      <p:ext uri="{BB962C8B-B14F-4D97-AF65-F5344CB8AC3E}">
        <p14:creationId xmlns:p14="http://schemas.microsoft.com/office/powerpoint/2010/main" val="2304629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764770" y="1035368"/>
            <a:ext cx="10604269" cy="4755831"/>
          </a:xfrm>
          <a:prstGeom prst="rect">
            <a:avLst/>
          </a:prstGeom>
        </p:spPr>
      </p:pic>
    </p:spTree>
    <p:extLst>
      <p:ext uri="{BB962C8B-B14F-4D97-AF65-F5344CB8AC3E}">
        <p14:creationId xmlns:p14="http://schemas.microsoft.com/office/powerpoint/2010/main" val="3621594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65760" y="2274838"/>
            <a:ext cx="11247119" cy="2954655"/>
          </a:xfrm>
          <a:prstGeom prst="rect">
            <a:avLst/>
          </a:prstGeom>
        </p:spPr>
        <p:txBody>
          <a:bodyPr wrap="square">
            <a:spAutoFit/>
          </a:bodyPr>
          <a:lstStyle/>
          <a:p>
            <a:pPr algn="just"/>
            <a:r>
              <a:rPr lang="en-US" sz="2400" dirty="0">
                <a:latin typeface="Arial" panose="020B0604020202020204" pitchFamily="34" charset="0"/>
              </a:rPr>
              <a:t>Zeeberg et al. reported that only 47% of patients actually needed preventive treatment at discharge after detoxification . </a:t>
            </a:r>
            <a:endParaRPr lang="en-US" sz="2400" dirty="0" smtClean="0">
              <a:latin typeface="Arial" panose="020B0604020202020204" pitchFamily="34" charset="0"/>
            </a:endParaRPr>
          </a:p>
          <a:p>
            <a:pPr algn="just"/>
            <a:endParaRPr lang="en-US" sz="2400" dirty="0" smtClean="0">
              <a:latin typeface="Arial" panose="020B0604020202020204" pitchFamily="34" charset="0"/>
            </a:endParaRPr>
          </a:p>
          <a:p>
            <a:pPr algn="just"/>
            <a:r>
              <a:rPr lang="en-US" sz="2400" dirty="0" smtClean="0">
                <a:latin typeface="Arial" panose="020B0604020202020204" pitchFamily="34" charset="0"/>
              </a:rPr>
              <a:t>In </a:t>
            </a:r>
            <a:r>
              <a:rPr lang="en-US" sz="2400" dirty="0" err="1" smtClean="0">
                <a:latin typeface="Arial" panose="020B0604020202020204" pitchFamily="34" charset="0"/>
              </a:rPr>
              <a:t>Bendtsen</a:t>
            </a:r>
            <a:r>
              <a:rPr lang="en-US" sz="2400" dirty="0" smtClean="0">
                <a:latin typeface="Arial" panose="020B0604020202020204" pitchFamily="34" charset="0"/>
              </a:rPr>
              <a:t> </a:t>
            </a:r>
            <a:r>
              <a:rPr lang="en-US" sz="2400" dirty="0">
                <a:latin typeface="Arial" panose="020B0604020202020204" pitchFamily="34" charset="0"/>
              </a:rPr>
              <a:t>study, preventive treatment was not indicated for 26% and 15% of patients, respectively, after successful detoxification. In other MOH studies, preventives were initiated before and/or during the detoxification period to relieve headache symptoms.</a:t>
            </a:r>
          </a:p>
          <a:p>
            <a:pPr algn="just"/>
            <a:endParaRPr lang="en-US" dirty="0"/>
          </a:p>
        </p:txBody>
      </p:sp>
      <p:sp>
        <p:nvSpPr>
          <p:cNvPr id="10" name="Title 1"/>
          <p:cNvSpPr>
            <a:spLocks noGrp="1"/>
          </p:cNvSpPr>
          <p:nvPr>
            <p:ph type="title"/>
          </p:nvPr>
        </p:nvSpPr>
        <p:spPr>
          <a:xfrm>
            <a:off x="241069" y="348383"/>
            <a:ext cx="10515600" cy="1325563"/>
          </a:xfrm>
        </p:spPr>
        <p:txBody>
          <a:bodyPr>
            <a:normAutofit/>
          </a:bodyPr>
          <a:lstStyle/>
          <a:p>
            <a:pPr algn="ctr"/>
            <a:r>
              <a:rPr lang="en-US" sz="3200" b="1" i="1" dirty="0" smtClean="0">
                <a:solidFill>
                  <a:schemeClr val="accent6"/>
                </a:solidFill>
                <a:latin typeface="Arial" panose="020B0604020202020204" pitchFamily="34" charset="0"/>
                <a:ea typeface="+mn-ea"/>
                <a:cs typeface="+mn-cs"/>
              </a:rPr>
              <a:t> </a:t>
            </a:r>
            <a:endParaRPr lang="en-US" sz="5400" b="1" i="1" dirty="0">
              <a:solidFill>
                <a:schemeClr val="accent6"/>
              </a:solidFill>
            </a:endParaRPr>
          </a:p>
        </p:txBody>
      </p:sp>
    </p:spTree>
    <p:extLst>
      <p:ext uri="{BB962C8B-B14F-4D97-AF65-F5344CB8AC3E}">
        <p14:creationId xmlns:p14="http://schemas.microsoft.com/office/powerpoint/2010/main" val="3426499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17268" y="1659880"/>
            <a:ext cx="11143212" cy="3785652"/>
          </a:xfrm>
          <a:prstGeom prst="rect">
            <a:avLst/>
          </a:prstGeom>
        </p:spPr>
        <p:txBody>
          <a:bodyPr wrap="square">
            <a:spAutoFit/>
          </a:bodyPr>
          <a:lstStyle/>
          <a:p>
            <a:pPr algn="just"/>
            <a:r>
              <a:rPr lang="en-US" sz="2400" dirty="0" smtClean="0">
                <a:latin typeface="Arial" panose="020B0604020202020204" pitchFamily="34" charset="0"/>
              </a:rPr>
              <a:t>based </a:t>
            </a:r>
            <a:r>
              <a:rPr lang="en-US" sz="2400" dirty="0">
                <a:latin typeface="Arial" panose="020B0604020202020204" pitchFamily="34" charset="0"/>
              </a:rPr>
              <a:t>on today’s knowledge, we suggest that initial withdrawal is the treatment of choice. Prophylactic headache medication should be restricted to patients who do not benefit sufficiently from cessation of medication-overuse, and those who have previously failed withdrawal attempts or have significant comorbidity. </a:t>
            </a:r>
            <a:endParaRPr lang="en-US" sz="2400" dirty="0" smtClean="0">
              <a:latin typeface="Arial" panose="020B0604020202020204" pitchFamily="34" charset="0"/>
            </a:endParaRPr>
          </a:p>
          <a:p>
            <a:pPr algn="just"/>
            <a:endParaRPr lang="en-US" sz="2400" dirty="0" smtClean="0">
              <a:latin typeface="Arial" panose="020B0604020202020204" pitchFamily="34" charset="0"/>
            </a:endParaRPr>
          </a:p>
          <a:p>
            <a:pPr algn="just"/>
            <a:r>
              <a:rPr lang="en-US" sz="2400" dirty="0" smtClean="0">
                <a:latin typeface="Arial" panose="020B0604020202020204" pitchFamily="34" charset="0"/>
              </a:rPr>
              <a:t>Some </a:t>
            </a:r>
            <a:r>
              <a:rPr lang="en-US" sz="2400" dirty="0">
                <a:latin typeface="Arial" panose="020B0604020202020204" pitchFamily="34" charset="0"/>
              </a:rPr>
              <a:t>authors contest this view since many MOH patients are already suffering and heavily disabled before starting a possible troublesome detoxification with withdrawal symptoms. However, it is an aim in itself to achieve a behavioral change and to restructure the approach from “have pain – take tablet” thinking to better ways of handling headache. </a:t>
            </a:r>
          </a:p>
        </p:txBody>
      </p:sp>
    </p:spTree>
    <p:extLst>
      <p:ext uri="{BB962C8B-B14F-4D97-AF65-F5344CB8AC3E}">
        <p14:creationId xmlns:p14="http://schemas.microsoft.com/office/powerpoint/2010/main" val="718624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573968" y="1216746"/>
            <a:ext cx="10916992" cy="4572001"/>
          </a:xfrm>
          <a:prstGeom prst="rect">
            <a:avLst/>
          </a:prstGeom>
        </p:spPr>
      </p:pic>
    </p:spTree>
    <p:extLst>
      <p:ext uri="{BB962C8B-B14F-4D97-AF65-F5344CB8AC3E}">
        <p14:creationId xmlns:p14="http://schemas.microsoft.com/office/powerpoint/2010/main" val="1671945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195983"/>
            <a:ext cx="10515600" cy="1325563"/>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35280" y="2029659"/>
            <a:ext cx="11094720" cy="3785652"/>
          </a:xfrm>
          <a:prstGeom prst="rect">
            <a:avLst/>
          </a:prstGeom>
        </p:spPr>
        <p:txBody>
          <a:bodyPr wrap="square">
            <a:spAutoFit/>
          </a:bodyPr>
          <a:lstStyle/>
          <a:p>
            <a:r>
              <a:rPr lang="en-US" sz="2400" dirty="0">
                <a:latin typeface="Arial" panose="020B0604020202020204" pitchFamily="34" charset="0"/>
              </a:rPr>
              <a:t>In the PREEMPT study (n¼904 with CM and medication overuse) </a:t>
            </a:r>
            <a:endParaRPr lang="en-US" sz="2400" dirty="0" smtClean="0">
              <a:latin typeface="Arial" panose="020B0604020202020204" pitchFamily="34" charset="0"/>
            </a:endParaRPr>
          </a:p>
          <a:p>
            <a:endParaRPr lang="en-US" sz="2400" dirty="0" smtClean="0">
              <a:latin typeface="Arial" panose="020B0604020202020204" pitchFamily="34" charset="0"/>
            </a:endParaRPr>
          </a:p>
          <a:p>
            <a:r>
              <a:rPr lang="en-US" sz="2400" dirty="0" err="1" smtClean="0">
                <a:latin typeface="Arial" panose="020B0604020202020204" pitchFamily="34" charset="0"/>
              </a:rPr>
              <a:t>Onabotulinumtoxin</a:t>
            </a:r>
            <a:r>
              <a:rPr lang="en-US" sz="2400" dirty="0" smtClean="0">
                <a:latin typeface="Arial" panose="020B0604020202020204" pitchFamily="34" charset="0"/>
              </a:rPr>
              <a:t> </a:t>
            </a:r>
            <a:r>
              <a:rPr lang="en-US" sz="2400" dirty="0">
                <a:latin typeface="Arial" panose="020B0604020202020204" pitchFamily="34" charset="0"/>
              </a:rPr>
              <a:t>A reduced headache days/month by 8 (approximately 40% from baseline) after 6 </a:t>
            </a:r>
            <a:r>
              <a:rPr lang="en-US" sz="2400" dirty="0" smtClean="0">
                <a:latin typeface="Arial" panose="020B0604020202020204" pitchFamily="34" charset="0"/>
              </a:rPr>
              <a:t>months. </a:t>
            </a:r>
          </a:p>
          <a:p>
            <a:endParaRPr lang="en-US" sz="2400" dirty="0" smtClean="0">
              <a:latin typeface="Arial" panose="020B0604020202020204" pitchFamily="34" charset="0"/>
            </a:endParaRPr>
          </a:p>
          <a:p>
            <a:r>
              <a:rPr lang="en-US" sz="2400" dirty="0" err="1" smtClean="0">
                <a:latin typeface="Arial" panose="020B0604020202020204" pitchFamily="34" charset="0"/>
              </a:rPr>
              <a:t>Topiramate</a:t>
            </a:r>
            <a:r>
              <a:rPr lang="en-US" sz="2400" dirty="0" smtClean="0">
                <a:latin typeface="Arial" panose="020B0604020202020204" pitchFamily="34" charset="0"/>
              </a:rPr>
              <a:t> </a:t>
            </a:r>
            <a:r>
              <a:rPr lang="en-US" sz="2400" dirty="0">
                <a:latin typeface="Arial" panose="020B0604020202020204" pitchFamily="34" charset="0"/>
              </a:rPr>
              <a:t>reduced migraine-days/month by 5.5 days (38%) in patients with CM with simultaneous medication </a:t>
            </a:r>
            <a:r>
              <a:rPr lang="en-US" sz="2400" dirty="0" smtClean="0">
                <a:latin typeface="Arial" panose="020B0604020202020204" pitchFamily="34" charset="0"/>
              </a:rPr>
              <a:t>overuse.</a:t>
            </a:r>
          </a:p>
          <a:p>
            <a:endParaRPr lang="en-US" sz="2400" dirty="0">
              <a:latin typeface="Arial" panose="020B0604020202020204" pitchFamily="34" charset="0"/>
            </a:endParaRPr>
          </a:p>
          <a:p>
            <a:r>
              <a:rPr lang="en-US" sz="2400" dirty="0">
                <a:latin typeface="Arial" panose="020B0604020202020204" pitchFamily="34" charset="0"/>
              </a:rPr>
              <a:t>The CGRP antibody </a:t>
            </a:r>
            <a:r>
              <a:rPr lang="en-US" sz="2400" dirty="0" err="1">
                <a:latin typeface="Arial" panose="020B0604020202020204" pitchFamily="34" charset="0"/>
              </a:rPr>
              <a:t>Erenumab</a:t>
            </a:r>
            <a:r>
              <a:rPr lang="en-US" sz="2400" dirty="0">
                <a:latin typeface="Arial" panose="020B0604020202020204" pitchFamily="34" charset="0"/>
              </a:rPr>
              <a:t> reduced monthly migraine days by 6.6 after 12 weeks in patients with CM (41% with medication overuse) .</a:t>
            </a:r>
          </a:p>
        </p:txBody>
      </p:sp>
    </p:spTree>
    <p:extLst>
      <p:ext uri="{BB962C8B-B14F-4D97-AF65-F5344CB8AC3E}">
        <p14:creationId xmlns:p14="http://schemas.microsoft.com/office/powerpoint/2010/main" val="276492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685800" y="1249680"/>
            <a:ext cx="10256520" cy="3785652"/>
          </a:xfrm>
          <a:prstGeom prst="rect">
            <a:avLst/>
          </a:prstGeom>
        </p:spPr>
        <p:txBody>
          <a:bodyPr wrap="square">
            <a:spAutoFit/>
          </a:bodyPr>
          <a:lstStyle/>
          <a:p>
            <a:pPr marL="457200" indent="-457200" algn="just">
              <a:buAutoNum type="alphaUcPeriod"/>
            </a:pPr>
            <a:r>
              <a:rPr lang="en-US" sz="2400" dirty="0" smtClean="0">
                <a:solidFill>
                  <a:srgbClr val="000000"/>
                </a:solidFill>
                <a:latin typeface="Arial" panose="020B0604020202020204" pitchFamily="34" charset="0"/>
              </a:rPr>
              <a:t>Headache </a:t>
            </a:r>
            <a:r>
              <a:rPr lang="en-US" sz="2400" dirty="0">
                <a:solidFill>
                  <a:srgbClr val="000000"/>
                </a:solidFill>
                <a:latin typeface="Arial" panose="020B0604020202020204" pitchFamily="34" charset="0"/>
              </a:rPr>
              <a:t>present on 15 days per </a:t>
            </a:r>
            <a:r>
              <a:rPr lang="en-US" sz="2400" dirty="0" smtClean="0">
                <a:solidFill>
                  <a:srgbClr val="000000"/>
                </a:solidFill>
                <a:latin typeface="Arial" panose="020B0604020202020204" pitchFamily="34" charset="0"/>
              </a:rPr>
              <a:t>month</a:t>
            </a:r>
          </a:p>
          <a:p>
            <a:pPr marL="457200" indent="-457200" algn="just">
              <a:buAutoNum type="alphaUcPeriod"/>
            </a:pPr>
            <a:endParaRPr lang="en-US" sz="2400" dirty="0" smtClean="0">
              <a:solidFill>
                <a:srgbClr val="000000"/>
              </a:solidFill>
              <a:latin typeface="Arial" panose="020B0604020202020204" pitchFamily="34" charset="0"/>
            </a:endParaRPr>
          </a:p>
          <a:p>
            <a:pPr algn="just"/>
            <a:r>
              <a:rPr lang="en-US" sz="2400" b="1" dirty="0" smtClean="0">
                <a:latin typeface="Arial" panose="020B0604020202020204" pitchFamily="34" charset="0"/>
              </a:rPr>
              <a:t>B</a:t>
            </a:r>
            <a:r>
              <a:rPr lang="en-US" sz="2400" dirty="0">
                <a:solidFill>
                  <a:srgbClr val="000000"/>
                </a:solidFill>
                <a:latin typeface="Arial" panose="020B0604020202020204" pitchFamily="34" charset="0"/>
              </a:rPr>
              <a:t>. Regular overuse for more than 3 months of one or more drugs that can be taken for acute and/or symptomatic treatment of headache </a:t>
            </a:r>
            <a:endParaRPr lang="en-US" sz="2400" dirty="0" smtClean="0">
              <a:solidFill>
                <a:srgbClr val="000000"/>
              </a:solidFill>
              <a:latin typeface="Arial" panose="020B0604020202020204" pitchFamily="34" charset="0"/>
            </a:endParaRPr>
          </a:p>
          <a:p>
            <a:pPr algn="just"/>
            <a:endParaRPr lang="en-US" sz="2400" dirty="0">
              <a:solidFill>
                <a:srgbClr val="000000"/>
              </a:solidFill>
              <a:latin typeface="Arial" panose="020B0604020202020204" pitchFamily="34" charset="0"/>
            </a:endParaRPr>
          </a:p>
          <a:p>
            <a:pPr algn="just"/>
            <a:r>
              <a:rPr lang="en-US" sz="2400" b="1" dirty="0">
                <a:latin typeface="Arial" panose="020B0604020202020204" pitchFamily="34" charset="0"/>
              </a:rPr>
              <a:t>C</a:t>
            </a:r>
            <a:r>
              <a:rPr lang="en-US" sz="2400" dirty="0">
                <a:solidFill>
                  <a:srgbClr val="000000"/>
                </a:solidFill>
                <a:latin typeface="Arial" panose="020B0604020202020204" pitchFamily="34" charset="0"/>
              </a:rPr>
              <a:t>. Headache has developed or markedly worsened during medication-overuse(For simple analgesics and for combination of acute medications, the intake must be 15 days or more per month; for </a:t>
            </a:r>
            <a:r>
              <a:rPr lang="en-US" sz="2400" dirty="0" err="1">
                <a:solidFill>
                  <a:srgbClr val="000000"/>
                </a:solidFill>
                <a:latin typeface="Arial" panose="020B0604020202020204" pitchFamily="34" charset="0"/>
              </a:rPr>
              <a:t>triptans</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ergotamines</a:t>
            </a:r>
            <a:r>
              <a:rPr lang="en-US" sz="2400" dirty="0">
                <a:solidFill>
                  <a:srgbClr val="000000"/>
                </a:solidFill>
                <a:latin typeface="Arial" panose="020B0604020202020204" pitchFamily="34" charset="0"/>
              </a:rPr>
              <a:t>, opioids, and combination analgesics,10 days per month is enough for a diagnosis of medication-overuse headache)</a:t>
            </a:r>
          </a:p>
        </p:txBody>
      </p:sp>
      <p:pic>
        <p:nvPicPr>
          <p:cNvPr id="2" name="Picture 1"/>
          <p:cNvPicPr>
            <a:picLocks noChangeAspect="1"/>
          </p:cNvPicPr>
          <p:nvPr/>
        </p:nvPicPr>
        <p:blipFill>
          <a:blip r:embed="rId7"/>
          <a:stretch>
            <a:fillRect/>
          </a:stretch>
        </p:blipFill>
        <p:spPr>
          <a:xfrm>
            <a:off x="7287491" y="191464"/>
            <a:ext cx="1911927" cy="1817445"/>
          </a:xfrm>
          <a:prstGeom prst="rect">
            <a:avLst/>
          </a:prstGeom>
        </p:spPr>
      </p:pic>
    </p:spTree>
    <p:extLst>
      <p:ext uri="{BB962C8B-B14F-4D97-AF65-F5344CB8AC3E}">
        <p14:creationId xmlns:p14="http://schemas.microsoft.com/office/powerpoint/2010/main" val="265441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1224060" y="1307624"/>
            <a:ext cx="9200099" cy="4270216"/>
          </a:xfrm>
          <a:prstGeom prst="rect">
            <a:avLst/>
          </a:prstGeom>
        </p:spPr>
      </p:pic>
    </p:spTree>
    <p:extLst>
      <p:ext uri="{BB962C8B-B14F-4D97-AF65-F5344CB8AC3E}">
        <p14:creationId xmlns:p14="http://schemas.microsoft.com/office/powerpoint/2010/main" val="1637187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1298224" y="1049496"/>
            <a:ext cx="9339295" cy="4589304"/>
          </a:xfrm>
          <a:prstGeom prst="rect">
            <a:avLst/>
          </a:prstGeom>
        </p:spPr>
      </p:pic>
    </p:spTree>
    <p:extLst>
      <p:ext uri="{BB962C8B-B14F-4D97-AF65-F5344CB8AC3E}">
        <p14:creationId xmlns:p14="http://schemas.microsoft.com/office/powerpoint/2010/main" val="973629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Picture 2" descr="Naqsh-e Jahan Square of Isfahan - Meidan Emam | Alaedin Trav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9696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99360" y="685800"/>
            <a:ext cx="5532120" cy="646331"/>
          </a:xfrm>
          <a:prstGeom prst="rect">
            <a:avLst/>
          </a:prstGeom>
          <a:noFill/>
        </p:spPr>
        <p:txBody>
          <a:bodyPr wrap="square" rtlCol="1">
            <a:spAutoFit/>
          </a:bodyPr>
          <a:lstStyle/>
          <a:p>
            <a:pPr algn="ctr"/>
            <a:r>
              <a:rPr lang="en-US" sz="3600" b="1" i="1" dirty="0" smtClean="0">
                <a:solidFill>
                  <a:srgbClr val="FFFF00"/>
                </a:solidFill>
              </a:rPr>
              <a:t>Thanks for your attention </a:t>
            </a:r>
            <a:endParaRPr lang="fa-IR" sz="3600" b="1" i="1" dirty="0">
              <a:solidFill>
                <a:srgbClr val="FFFF00"/>
              </a:solidFill>
            </a:endParaRPr>
          </a:p>
        </p:txBody>
      </p:sp>
    </p:spTree>
    <p:extLst>
      <p:ext uri="{BB962C8B-B14F-4D97-AF65-F5344CB8AC3E}">
        <p14:creationId xmlns:p14="http://schemas.microsoft.com/office/powerpoint/2010/main" val="346411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195983"/>
            <a:ext cx="10515600" cy="1325563"/>
          </a:xfrm>
        </p:spPr>
        <p:txBody>
          <a:bodyPr>
            <a:normAutofit/>
          </a:bodyPr>
          <a:lstStyle/>
          <a:p>
            <a:pPr algn="just"/>
            <a:r>
              <a:rPr lang="en-US" sz="2800" b="1" i="1" dirty="0">
                <a:solidFill>
                  <a:srgbClr val="FF0000"/>
                </a:solidFill>
                <a:latin typeface="Arial" panose="020B0604020202020204" pitchFamily="34" charset="0"/>
                <a:ea typeface="+mn-ea"/>
                <a:cs typeface="+mn-cs"/>
              </a:rPr>
              <a:t>Epidemiology: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637309" y="1738759"/>
            <a:ext cx="10731731" cy="4154984"/>
          </a:xfrm>
          <a:prstGeom prst="rect">
            <a:avLst/>
          </a:prstGeom>
        </p:spPr>
        <p:txBody>
          <a:bodyPr wrap="square">
            <a:spAutoFit/>
          </a:bodyPr>
          <a:lstStyle/>
          <a:p>
            <a:pPr algn="just">
              <a:buFont typeface="Wingdings" pitchFamily="2" charset="2"/>
              <a:buChar char="Ø"/>
            </a:pPr>
            <a:r>
              <a:rPr lang="en-US" sz="2400" dirty="0" smtClean="0">
                <a:solidFill>
                  <a:srgbClr val="221E1F"/>
                </a:solidFill>
                <a:latin typeface="TimesNewRomanPS"/>
              </a:rPr>
              <a:t> </a:t>
            </a: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prevalence of MOH in the general population in the western world is 1%–2</a:t>
            </a:r>
            <a:r>
              <a:rPr lang="en-US" sz="2400" dirty="0" smtClean="0">
                <a:solidFill>
                  <a:srgbClr val="000000"/>
                </a:solidFill>
                <a:latin typeface="Arial" panose="020B0604020202020204" pitchFamily="34" charset="0"/>
              </a:rPr>
              <a:t>%. </a:t>
            </a:r>
          </a:p>
          <a:p>
            <a:pPr algn="just">
              <a:buFont typeface="Wingdings" pitchFamily="2" charset="2"/>
              <a:buChar char="Ø"/>
            </a:pPr>
            <a:endParaRPr lang="en-US" sz="2400" dirty="0" smtClean="0">
              <a:solidFill>
                <a:srgbClr val="000000"/>
              </a:solidFill>
              <a:latin typeface="Arial" panose="020B0604020202020204" pitchFamily="34" charset="0"/>
            </a:endParaRPr>
          </a:p>
          <a:p>
            <a:pPr algn="just">
              <a:buFont typeface="Wingdings" pitchFamily="2" charset="2"/>
              <a:buChar char="Ø"/>
            </a:pPr>
            <a:r>
              <a:rPr lang="en-US" sz="2400" dirty="0" smtClean="0">
                <a:solidFill>
                  <a:srgbClr val="000000"/>
                </a:solidFill>
                <a:latin typeface="Arial" panose="020B0604020202020204" pitchFamily="34" charset="0"/>
              </a:rPr>
              <a:t> The </a:t>
            </a:r>
            <a:r>
              <a:rPr lang="en-US" sz="2400" dirty="0">
                <a:solidFill>
                  <a:srgbClr val="000000"/>
                </a:solidFill>
                <a:latin typeface="Arial" panose="020B0604020202020204" pitchFamily="34" charset="0"/>
              </a:rPr>
              <a:t>review reported a wide range of prevalence, </a:t>
            </a:r>
            <a:r>
              <a:rPr lang="en-US" sz="2400" dirty="0" err="1">
                <a:solidFill>
                  <a:srgbClr val="000000"/>
                </a:solidFill>
                <a:latin typeface="Arial" panose="020B0604020202020204" pitchFamily="34" charset="0"/>
              </a:rPr>
              <a:t>ie</a:t>
            </a:r>
            <a:r>
              <a:rPr lang="en-US" sz="2400" dirty="0">
                <a:solidFill>
                  <a:srgbClr val="000000"/>
                </a:solidFill>
                <a:latin typeface="Arial" panose="020B0604020202020204" pitchFamily="34" charset="0"/>
              </a:rPr>
              <a:t>, 0.5%–7.2</a:t>
            </a:r>
            <a:r>
              <a:rPr lang="en-US" sz="2400" dirty="0" smtClean="0">
                <a:solidFill>
                  <a:srgbClr val="000000"/>
                </a:solidFill>
                <a:latin typeface="Arial" panose="020B0604020202020204" pitchFamily="34" charset="0"/>
              </a:rPr>
              <a:t>%.</a:t>
            </a:r>
          </a:p>
          <a:p>
            <a:pPr algn="just">
              <a:buFont typeface="Wingdings" pitchFamily="2" charset="2"/>
              <a:buChar char="Ø"/>
            </a:pPr>
            <a:endParaRPr lang="en-US" sz="2400" dirty="0" smtClean="0">
              <a:solidFill>
                <a:srgbClr val="000000"/>
              </a:solidFill>
              <a:latin typeface="Arial" panose="020B0604020202020204" pitchFamily="34" charset="0"/>
            </a:endParaRPr>
          </a:p>
          <a:p>
            <a:pPr algn="just">
              <a:buFont typeface="Wingdings" pitchFamily="2" charset="2"/>
              <a:buChar char="Ø"/>
            </a:pPr>
            <a:r>
              <a:rPr lang="en-US" sz="2400" dirty="0" smtClean="0">
                <a:solidFill>
                  <a:srgbClr val="000000"/>
                </a:solidFill>
                <a:latin typeface="Arial" panose="020B0604020202020204" pitchFamily="34" charset="0"/>
              </a:rPr>
              <a:t> The </a:t>
            </a:r>
            <a:r>
              <a:rPr lang="en-US" sz="2400" dirty="0">
                <a:solidFill>
                  <a:srgbClr val="000000"/>
                </a:solidFill>
                <a:latin typeface="Arial" panose="020B0604020202020204" pitchFamily="34" charset="0"/>
              </a:rPr>
              <a:t>male to female ratio is 1:3–4, and the condition is most prevalent in the forties</a:t>
            </a:r>
            <a:r>
              <a:rPr lang="en-US" sz="2400" dirty="0" smtClean="0">
                <a:solidFill>
                  <a:srgbClr val="000000"/>
                </a:solidFill>
                <a:latin typeface="Arial" panose="020B0604020202020204" pitchFamily="34" charset="0"/>
              </a:rPr>
              <a:t>.  </a:t>
            </a:r>
          </a:p>
          <a:p>
            <a:pPr algn="just"/>
            <a:endParaRPr lang="en-US" sz="2400" dirty="0" smtClean="0">
              <a:solidFill>
                <a:srgbClr val="000000"/>
              </a:solidFill>
              <a:latin typeface="Arial" panose="020B0604020202020204" pitchFamily="34" charset="0"/>
            </a:endParaRPr>
          </a:p>
          <a:p>
            <a:pPr algn="just">
              <a:buFont typeface="Wingdings" pitchFamily="2" charset="2"/>
              <a:buChar char="Ø"/>
            </a:pPr>
            <a:r>
              <a:rPr lang="en-US" sz="2400" dirty="0" smtClean="0">
                <a:solidFill>
                  <a:srgbClr val="000000"/>
                </a:solidFill>
                <a:latin typeface="Arial" panose="020B0604020202020204" pitchFamily="34" charset="0"/>
              </a:rPr>
              <a:t>  The </a:t>
            </a:r>
            <a:r>
              <a:rPr lang="en-US" sz="2400" dirty="0">
                <a:solidFill>
                  <a:srgbClr val="000000"/>
                </a:solidFill>
                <a:latin typeface="Arial" panose="020B0604020202020204" pitchFamily="34" charset="0"/>
              </a:rPr>
              <a:t>prevalence seems to decrease with increasing age and the prevalence of MOH in children and adolescents has been suggested to be 0.3%–0.5% (20% of patients with chronic headache) .</a:t>
            </a:r>
          </a:p>
        </p:txBody>
      </p:sp>
    </p:spTree>
    <p:extLst>
      <p:ext uri="{BB962C8B-B14F-4D97-AF65-F5344CB8AC3E}">
        <p14:creationId xmlns:p14="http://schemas.microsoft.com/office/powerpoint/2010/main" val="386380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89" y="531263"/>
            <a:ext cx="10515600" cy="1325563"/>
          </a:xfrm>
        </p:spPr>
        <p:txBody>
          <a:bodyPr>
            <a:normAutofit/>
          </a:bodyPr>
          <a:lstStyle/>
          <a:p>
            <a:pPr algn="just"/>
            <a:r>
              <a:rPr lang="en-US" sz="2800" b="1" i="1" dirty="0">
                <a:solidFill>
                  <a:srgbClr val="FF0000"/>
                </a:solidFill>
                <a:latin typeface="Arial" panose="020B0604020202020204" pitchFamily="34" charset="0"/>
                <a:ea typeface="+mn-ea"/>
                <a:cs typeface="+mn-cs"/>
              </a:rPr>
              <a:t>Risk factors for MOH: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743988" y="2306658"/>
            <a:ext cx="10198331" cy="2677656"/>
          </a:xfrm>
          <a:prstGeom prst="rect">
            <a:avLst/>
          </a:prstGeom>
        </p:spPr>
        <p:txBody>
          <a:bodyPr wrap="square">
            <a:spAutoFit/>
          </a:bodyPr>
          <a:lstStyle/>
          <a:p>
            <a:pPr algn="just">
              <a:buFont typeface="Wingdings" pitchFamily="2" charset="2"/>
              <a:buChar char="Ø"/>
            </a:pPr>
            <a:r>
              <a:rPr lang="en-US" sz="2400" dirty="0" smtClean="0">
                <a:solidFill>
                  <a:srgbClr val="221E1F"/>
                </a:solidFill>
                <a:latin typeface="TimesNewRomanPS"/>
              </a:rPr>
              <a:t> </a:t>
            </a:r>
            <a:r>
              <a:rPr lang="en-US" sz="2400" dirty="0" smtClean="0">
                <a:solidFill>
                  <a:srgbClr val="000000"/>
                </a:solidFill>
                <a:latin typeface="Arial" panose="020B0604020202020204" pitchFamily="34" charset="0"/>
              </a:rPr>
              <a:t>Primary </a:t>
            </a:r>
            <a:r>
              <a:rPr lang="en-US" sz="2400" dirty="0">
                <a:solidFill>
                  <a:srgbClr val="000000"/>
                </a:solidFill>
                <a:latin typeface="Arial" panose="020B0604020202020204" pitchFamily="34" charset="0"/>
              </a:rPr>
              <a:t>headaches such as migraine and tension-type </a:t>
            </a:r>
            <a:r>
              <a:rPr lang="en-US" sz="2400" dirty="0" smtClean="0">
                <a:solidFill>
                  <a:srgbClr val="000000"/>
                </a:solidFill>
                <a:latin typeface="Arial" panose="020B0604020202020204" pitchFamily="34" charset="0"/>
              </a:rPr>
              <a:t>headache</a:t>
            </a:r>
          </a:p>
          <a:p>
            <a:pPr algn="just">
              <a:buFont typeface="Wingdings" pitchFamily="2" charset="2"/>
              <a:buChar char="Ø"/>
            </a:pPr>
            <a:endParaRPr lang="en-US" sz="2400" dirty="0" smtClean="0">
              <a:solidFill>
                <a:srgbClr val="000000"/>
              </a:solidFill>
              <a:latin typeface="Arial" panose="020B0604020202020204" pitchFamily="34" charset="0"/>
            </a:endParaRPr>
          </a:p>
          <a:p>
            <a:pPr algn="just">
              <a:buFont typeface="Wingdings" pitchFamily="2" charset="2"/>
              <a:buChar char="Ø"/>
            </a:pPr>
            <a:r>
              <a:rPr lang="en-US" sz="2400" dirty="0" smtClean="0">
                <a:solidFill>
                  <a:srgbClr val="000000"/>
                </a:solidFill>
                <a:latin typeface="Arial" panose="020B0604020202020204" pitchFamily="34" charset="0"/>
              </a:rPr>
              <a:t> Many </a:t>
            </a:r>
            <a:r>
              <a:rPr lang="en-US" sz="2400" dirty="0">
                <a:solidFill>
                  <a:srgbClr val="000000"/>
                </a:solidFill>
                <a:latin typeface="Arial" panose="020B0604020202020204" pitchFamily="34" charset="0"/>
              </a:rPr>
              <a:t>psychosocial and socioeconomic factors (Depression and anxiety , low socioeconomic status with low income and </a:t>
            </a:r>
            <a:r>
              <a:rPr lang="en-US" sz="2400" dirty="0" smtClean="0">
                <a:solidFill>
                  <a:srgbClr val="000000"/>
                </a:solidFill>
                <a:latin typeface="Arial" panose="020B0604020202020204" pitchFamily="34" charset="0"/>
              </a:rPr>
              <a:t>education)</a:t>
            </a:r>
          </a:p>
          <a:p>
            <a:pPr algn="just">
              <a:buFont typeface="Wingdings" pitchFamily="2" charset="2"/>
              <a:buChar char="Ø"/>
            </a:pPr>
            <a:endParaRPr lang="en-US" sz="2400" dirty="0" smtClean="0">
              <a:solidFill>
                <a:srgbClr val="000000"/>
              </a:solidFill>
              <a:latin typeface="Arial" panose="020B0604020202020204" pitchFamily="34" charset="0"/>
            </a:endParaRPr>
          </a:p>
          <a:p>
            <a:pPr algn="just">
              <a:buFont typeface="Wingdings" pitchFamily="2" charset="2"/>
              <a:buChar char="Ø"/>
            </a:pPr>
            <a:r>
              <a:rPr lang="en-US" sz="2400" dirty="0" smtClean="0">
                <a:solidFill>
                  <a:srgbClr val="000000"/>
                </a:solidFill>
                <a:latin typeface="Arial" panose="020B0604020202020204" pitchFamily="34" charset="0"/>
              </a:rPr>
              <a:t> A </a:t>
            </a:r>
            <a:r>
              <a:rPr lang="en-US" sz="2400" dirty="0">
                <a:solidFill>
                  <a:srgbClr val="000000"/>
                </a:solidFill>
                <a:latin typeface="Arial" panose="020B0604020202020204" pitchFamily="34" charset="0"/>
              </a:rPr>
              <a:t>high prevalence of smoking, elevated body mass index, and sleeping problems </a:t>
            </a:r>
          </a:p>
        </p:txBody>
      </p:sp>
    </p:spTree>
    <p:extLst>
      <p:ext uri="{BB962C8B-B14F-4D97-AF65-F5344CB8AC3E}">
        <p14:creationId xmlns:p14="http://schemas.microsoft.com/office/powerpoint/2010/main" val="371895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9" y="0"/>
            <a:ext cx="10515600" cy="1325563"/>
          </a:xfrm>
        </p:spPr>
        <p:txBody>
          <a:bodyPr>
            <a:normAutofit/>
          </a:bodyPr>
          <a:lstStyle/>
          <a:p>
            <a:r>
              <a:rPr lang="en-US" sz="2800" b="1" i="1" dirty="0">
                <a:solidFill>
                  <a:srgbClr val="FF0000"/>
                </a:solidFill>
                <a:latin typeface="Arial" panose="020B0604020202020204" pitchFamily="34" charset="0"/>
                <a:ea typeface="+mn-ea"/>
                <a:cs typeface="+mn-cs"/>
              </a:rPr>
              <a:t>Pathogenesis: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313113" y="1206698"/>
            <a:ext cx="11513127" cy="4893647"/>
          </a:xfrm>
          <a:prstGeom prst="rect">
            <a:avLst/>
          </a:prstGeom>
        </p:spPr>
        <p:txBody>
          <a:bodyPr wrap="square">
            <a:spAutoFit/>
          </a:bodyPr>
          <a:lstStyle/>
          <a:p>
            <a:pPr indent="-457200" algn="just">
              <a:buFont typeface="Wingdings" pitchFamily="2" charset="2"/>
              <a:buChar char="Ø"/>
            </a:pPr>
            <a:r>
              <a:rPr lang="en-US" sz="2400" dirty="0">
                <a:solidFill>
                  <a:srgbClr val="000000"/>
                </a:solidFill>
                <a:latin typeface="Arial" panose="020B0604020202020204" pitchFamily="34" charset="0"/>
              </a:rPr>
              <a:t>Alteration of cortical neuronal excitability, central sensitization involving the trigeminal nociceptive system </a:t>
            </a:r>
            <a:endParaRPr lang="en-US" sz="2400" dirty="0" smtClean="0">
              <a:solidFill>
                <a:srgbClr val="000000"/>
              </a:solidFill>
              <a:latin typeface="Arial" panose="020B0604020202020204" pitchFamily="34" charset="0"/>
            </a:endParaRPr>
          </a:p>
          <a:p>
            <a:pPr indent="-457200" algn="just">
              <a:buFont typeface="Wingdings" pitchFamily="2" charset="2"/>
              <a:buChar char="Ø"/>
            </a:pPr>
            <a:endParaRPr lang="en-US" sz="2400" dirty="0" smtClean="0">
              <a:solidFill>
                <a:srgbClr val="000000"/>
              </a:solidFill>
              <a:latin typeface="Arial" panose="020B0604020202020204" pitchFamily="34" charset="0"/>
            </a:endParaRPr>
          </a:p>
          <a:p>
            <a:pPr indent="-457200" algn="just">
              <a:buFont typeface="Wingdings" pitchFamily="2" charset="2"/>
              <a:buChar char="Ø"/>
            </a:pPr>
            <a:r>
              <a:rPr lang="en-US" sz="2400" dirty="0" smtClean="0">
                <a:solidFill>
                  <a:srgbClr val="000000"/>
                </a:solidFill>
                <a:latin typeface="Arial" panose="020B0604020202020204" pitchFamily="34" charset="0"/>
              </a:rPr>
              <a:t> Low </a:t>
            </a:r>
            <a:r>
              <a:rPr lang="en-US" sz="2400" dirty="0">
                <a:solidFill>
                  <a:srgbClr val="000000"/>
                </a:solidFill>
                <a:latin typeface="Arial" panose="020B0604020202020204" pitchFamily="34" charset="0"/>
              </a:rPr>
              <a:t>serotonin (5-HT) levels with reduction of 5-HT and higher frequency of CSD </a:t>
            </a:r>
            <a:r>
              <a:rPr lang="en-US" sz="2400" dirty="0" smtClean="0">
                <a:solidFill>
                  <a:srgbClr val="000000"/>
                </a:solidFill>
                <a:latin typeface="Arial" panose="020B0604020202020204" pitchFamily="34" charset="0"/>
              </a:rPr>
              <a:t> </a:t>
            </a:r>
          </a:p>
          <a:p>
            <a:pPr indent="-457200" algn="just">
              <a:buFont typeface="Wingdings" pitchFamily="2" charset="2"/>
              <a:buChar char="Ø"/>
            </a:pPr>
            <a:endParaRPr lang="en-US" sz="2400" dirty="0" smtClean="0">
              <a:solidFill>
                <a:srgbClr val="000000"/>
              </a:solidFill>
              <a:latin typeface="Arial" panose="020B0604020202020204" pitchFamily="34" charset="0"/>
            </a:endParaRPr>
          </a:p>
          <a:p>
            <a:pPr indent="-457200" algn="just">
              <a:buFont typeface="Wingdings" pitchFamily="2" charset="2"/>
              <a:buChar char="Ø"/>
            </a:pPr>
            <a:r>
              <a:rPr lang="en-US" sz="2400" dirty="0" smtClean="0">
                <a:solidFill>
                  <a:srgbClr val="000000"/>
                </a:solidFill>
                <a:latin typeface="Arial" panose="020B0604020202020204" pitchFamily="34" charset="0"/>
              </a:rPr>
              <a:t> Increase </a:t>
            </a:r>
            <a:r>
              <a:rPr lang="en-US" sz="2400" dirty="0">
                <a:solidFill>
                  <a:srgbClr val="000000"/>
                </a:solidFill>
                <a:latin typeface="Arial" panose="020B0604020202020204" pitchFamily="34" charset="0"/>
              </a:rPr>
              <a:t>calcitonin gene-related peptide (CGRP) levels </a:t>
            </a:r>
            <a:endParaRPr lang="en-US" sz="2400" dirty="0" smtClean="0">
              <a:solidFill>
                <a:srgbClr val="000000"/>
              </a:solidFill>
              <a:latin typeface="Arial" panose="020B0604020202020204" pitchFamily="34" charset="0"/>
            </a:endParaRPr>
          </a:p>
          <a:p>
            <a:pPr indent="-457200" algn="just">
              <a:buFont typeface="Wingdings" pitchFamily="2" charset="2"/>
              <a:buChar char="Ø"/>
            </a:pPr>
            <a:endParaRPr lang="en-US" sz="2400" dirty="0" smtClean="0">
              <a:solidFill>
                <a:srgbClr val="000000"/>
              </a:solidFill>
              <a:latin typeface="Arial" panose="020B0604020202020204" pitchFamily="34" charset="0"/>
            </a:endParaRPr>
          </a:p>
          <a:p>
            <a:pPr indent="-457200" algn="just">
              <a:buFont typeface="Wingdings" pitchFamily="2" charset="2"/>
              <a:buChar char="Ø"/>
            </a:pPr>
            <a:r>
              <a:rPr lang="en-US" sz="2400" dirty="0" smtClean="0">
                <a:solidFill>
                  <a:srgbClr val="000000"/>
                </a:solidFill>
                <a:latin typeface="Arial" panose="020B0604020202020204" pitchFamily="34" charset="0"/>
              </a:rPr>
              <a:t> Increased </a:t>
            </a:r>
            <a:r>
              <a:rPr lang="en-US" sz="2400" dirty="0">
                <a:solidFill>
                  <a:srgbClr val="000000"/>
                </a:solidFill>
                <a:latin typeface="Arial" panose="020B0604020202020204" pitchFamily="34" charset="0"/>
              </a:rPr>
              <a:t>levels of orexin-A and corticotrophin-releasing hormone were found in the cerebrospinal </a:t>
            </a:r>
            <a:r>
              <a:rPr lang="en-US" sz="2400" dirty="0" smtClean="0">
                <a:solidFill>
                  <a:srgbClr val="000000"/>
                </a:solidFill>
                <a:latin typeface="Arial" panose="020B0604020202020204" pitchFamily="34" charset="0"/>
              </a:rPr>
              <a:t>fluid</a:t>
            </a:r>
          </a:p>
          <a:p>
            <a:pPr indent="-457200" algn="just">
              <a:buFont typeface="Wingdings" pitchFamily="2" charset="2"/>
              <a:buChar char="Ø"/>
            </a:pPr>
            <a:endParaRPr lang="en-US" sz="2400" dirty="0" smtClean="0">
              <a:solidFill>
                <a:srgbClr val="000000"/>
              </a:solidFill>
              <a:latin typeface="Arial" panose="020B0604020202020204" pitchFamily="34" charset="0"/>
            </a:endParaRPr>
          </a:p>
          <a:p>
            <a:pPr indent="-457200" algn="just">
              <a:buFont typeface="Wingdings" pitchFamily="2" charset="2"/>
              <a:buChar char="Ø"/>
            </a:pPr>
            <a:r>
              <a:rPr lang="en-US" sz="2400" dirty="0" smtClean="0">
                <a:solidFill>
                  <a:srgbClr val="000000"/>
                </a:solidFill>
                <a:latin typeface="Arial" panose="020B0604020202020204" pitchFamily="34" charset="0"/>
              </a:rPr>
              <a:t> </a:t>
            </a:r>
            <a:r>
              <a:rPr lang="en-US" sz="2400" dirty="0" err="1" smtClean="0">
                <a:solidFill>
                  <a:srgbClr val="000000"/>
                </a:solidFill>
                <a:latin typeface="Arial" panose="020B0604020202020204" pitchFamily="34" charset="0"/>
              </a:rPr>
              <a:t>Neuroimaging</a:t>
            </a:r>
            <a:r>
              <a:rPr lang="en-US" sz="2400" dirty="0" smtClean="0">
                <a:solidFill>
                  <a:srgbClr val="000000"/>
                </a:solidFill>
                <a:latin typeface="Arial" panose="020B0604020202020204" pitchFamily="34" charset="0"/>
              </a:rPr>
              <a:t> </a:t>
            </a:r>
            <a:r>
              <a:rPr lang="en-US" sz="2400" dirty="0">
                <a:solidFill>
                  <a:srgbClr val="000000"/>
                </a:solidFill>
                <a:latin typeface="Arial" panose="020B0604020202020204" pitchFamily="34" charset="0"/>
              </a:rPr>
              <a:t>studies suggest changes in the orbitofrontal cortex and the </a:t>
            </a:r>
            <a:r>
              <a:rPr lang="en-US" sz="2400" dirty="0" err="1">
                <a:solidFill>
                  <a:srgbClr val="000000"/>
                </a:solidFill>
                <a:latin typeface="Arial" panose="020B0604020202020204" pitchFamily="34" charset="0"/>
              </a:rPr>
              <a:t>mesocortico</a:t>
            </a:r>
            <a:r>
              <a:rPr lang="en-US" sz="2400" dirty="0">
                <a:solidFill>
                  <a:srgbClr val="000000"/>
                </a:solidFill>
                <a:latin typeface="Arial" panose="020B0604020202020204" pitchFamily="34" charset="0"/>
              </a:rPr>
              <a:t> limbic dopamine circuit. </a:t>
            </a:r>
          </a:p>
        </p:txBody>
      </p:sp>
    </p:spTree>
    <p:extLst>
      <p:ext uri="{BB962C8B-B14F-4D97-AF65-F5344CB8AC3E}">
        <p14:creationId xmlns:p14="http://schemas.microsoft.com/office/powerpoint/2010/main" val="79644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682794" y="898208"/>
            <a:ext cx="10457645" cy="4832032"/>
          </a:xfrm>
          <a:prstGeom prst="rect">
            <a:avLst/>
          </a:prstGeom>
        </p:spPr>
      </p:pic>
    </p:spTree>
    <p:extLst>
      <p:ext uri="{BB962C8B-B14F-4D97-AF65-F5344CB8AC3E}">
        <p14:creationId xmlns:p14="http://schemas.microsoft.com/office/powerpoint/2010/main" val="399219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195983"/>
            <a:ext cx="10515600" cy="1325563"/>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1854558" y="1521546"/>
            <a:ext cx="8577329" cy="4572001"/>
          </a:xfrm>
          <a:prstGeom prst="rect">
            <a:avLst/>
          </a:prstGeom>
        </p:spPr>
      </p:pic>
    </p:spTree>
    <p:extLst>
      <p:ext uri="{BB962C8B-B14F-4D97-AF65-F5344CB8AC3E}">
        <p14:creationId xmlns:p14="http://schemas.microsoft.com/office/powerpoint/2010/main" val="56601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pic>
        <p:nvPicPr>
          <p:cNvPr id="10" name="Content Placeholder 3"/>
          <p:cNvPicPr>
            <a:picLocks noChangeAspect="1"/>
          </p:cNvPicPr>
          <p:nvPr/>
        </p:nvPicPr>
        <p:blipFill>
          <a:blip r:embed="rId7"/>
          <a:stretch>
            <a:fillRect/>
          </a:stretch>
        </p:blipFill>
        <p:spPr>
          <a:xfrm>
            <a:off x="701040" y="1524000"/>
            <a:ext cx="10789920" cy="4304051"/>
          </a:xfrm>
          <a:prstGeom prst="rect">
            <a:avLst/>
          </a:prstGeom>
        </p:spPr>
      </p:pic>
    </p:spTree>
    <p:extLst>
      <p:ext uri="{BB962C8B-B14F-4D97-AF65-F5344CB8AC3E}">
        <p14:creationId xmlns:p14="http://schemas.microsoft.com/office/powerpoint/2010/main" val="38098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89" y="759863"/>
            <a:ext cx="10515600" cy="1325563"/>
          </a:xfrm>
        </p:spPr>
        <p:txBody>
          <a:bodyPr>
            <a:normAutofit/>
          </a:bodyPr>
          <a:lstStyle/>
          <a:p>
            <a:pPr algn="ctr"/>
            <a:r>
              <a:rPr lang="en-US" sz="3200" b="1" i="1" dirty="0">
                <a:solidFill>
                  <a:srgbClr val="FF0000"/>
                </a:solidFill>
                <a:latin typeface="Arial" panose="020B0604020202020204" pitchFamily="34" charset="0"/>
                <a:ea typeface="+mn-ea"/>
                <a:cs typeface="+mn-cs"/>
              </a:rPr>
              <a:t>Medication dependence in MOH?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2735" y="6093547"/>
            <a:ext cx="2065582" cy="5071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33" y="5913092"/>
            <a:ext cx="2049452" cy="819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487" y="6026171"/>
            <a:ext cx="660643" cy="593621"/>
          </a:xfrm>
          <a:prstGeom prst="rect">
            <a:avLst/>
          </a:prstGeom>
        </p:spPr>
      </p:pic>
      <p:pic>
        <p:nvPicPr>
          <p:cNvPr id="8" name="Picture 7"/>
          <p:cNvPicPr>
            <a:picLocks noChangeAspect="1"/>
          </p:cNvPicPr>
          <p:nvPr/>
        </p:nvPicPr>
        <p:blipFill>
          <a:blip r:embed="rId5"/>
          <a:stretch>
            <a:fillRect/>
          </a:stretch>
        </p:blipFill>
        <p:spPr>
          <a:xfrm>
            <a:off x="10488224" y="5913092"/>
            <a:ext cx="715363" cy="832422"/>
          </a:xfrm>
          <a:prstGeom prst="rect">
            <a:avLst/>
          </a:prstGeom>
        </p:spPr>
      </p:pic>
      <p:pic>
        <p:nvPicPr>
          <p:cNvPr id="9" name="Picture 8"/>
          <p:cNvPicPr>
            <a:picLocks noChangeAspect="1"/>
          </p:cNvPicPr>
          <p:nvPr/>
        </p:nvPicPr>
        <p:blipFill>
          <a:blip r:embed="rId6" cstate="print"/>
          <a:stretch>
            <a:fillRect/>
          </a:stretch>
        </p:blipFill>
        <p:spPr>
          <a:xfrm>
            <a:off x="9944101" y="195983"/>
            <a:ext cx="2250086" cy="1181205"/>
          </a:xfrm>
          <a:prstGeom prst="rect">
            <a:avLst/>
          </a:prstGeom>
        </p:spPr>
      </p:pic>
      <p:sp>
        <p:nvSpPr>
          <p:cNvPr id="3" name="Rectangle 2"/>
          <p:cNvSpPr/>
          <p:nvPr/>
        </p:nvSpPr>
        <p:spPr>
          <a:xfrm>
            <a:off x="446116" y="2441139"/>
            <a:ext cx="10938164" cy="2677656"/>
          </a:xfrm>
          <a:prstGeom prst="rect">
            <a:avLst/>
          </a:prstGeom>
        </p:spPr>
        <p:txBody>
          <a:bodyPr wrap="square">
            <a:spAutoFit/>
          </a:bodyPr>
          <a:lstStyle/>
          <a:p>
            <a:pPr algn="just"/>
            <a:r>
              <a:rPr lang="en-US" sz="2400" dirty="0">
                <a:latin typeface="Arial" panose="020B0604020202020204" pitchFamily="34" charset="0"/>
              </a:rPr>
              <a:t>In two studies, approximately 70% of MOH patients fulfilled criteria for dependence according to the DSM-IV (Diagnostic and Statistical Manual of Mental Disorders, Fourth Edition).</a:t>
            </a:r>
          </a:p>
          <a:p>
            <a:pPr algn="just"/>
            <a:endParaRPr lang="en-US" sz="2400" dirty="0">
              <a:latin typeface="Arial" panose="020B0604020202020204" pitchFamily="34" charset="0"/>
            </a:endParaRPr>
          </a:p>
          <a:p>
            <a:pPr algn="just"/>
            <a:r>
              <a:rPr lang="en-US" sz="2400" dirty="0">
                <a:latin typeface="Arial" panose="020B0604020202020204" pitchFamily="34" charset="0"/>
              </a:rPr>
              <a:t>In other studies, the dependence and personality profile score in the Minnesota Multiphasic Personality Inventory II (MMPI-II) did not reveal any differences between MOH patients, drug addicts, and controls.</a:t>
            </a:r>
          </a:p>
        </p:txBody>
      </p:sp>
    </p:spTree>
    <p:extLst>
      <p:ext uri="{BB962C8B-B14F-4D97-AF65-F5344CB8AC3E}">
        <p14:creationId xmlns:p14="http://schemas.microsoft.com/office/powerpoint/2010/main" val="105213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1010</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 Sans MT</vt:lpstr>
      <vt:lpstr>TimesNewRomanPS</vt:lpstr>
      <vt:lpstr>Wingdings</vt:lpstr>
      <vt:lpstr>Office Theme</vt:lpstr>
      <vt:lpstr>    Medication-overuse headache</vt:lpstr>
      <vt:lpstr>PowerPoint Presentation</vt:lpstr>
      <vt:lpstr>Epidemiology:</vt:lpstr>
      <vt:lpstr>Risk factors for MOH:</vt:lpstr>
      <vt:lpstr>Pathogenesis:</vt:lpstr>
      <vt:lpstr>PowerPoint Presentation</vt:lpstr>
      <vt:lpstr>PowerPoint Presentation</vt:lpstr>
      <vt:lpstr>PowerPoint Presentation</vt:lpstr>
      <vt:lpstr>Medication dependence in MOH?</vt:lpstr>
      <vt:lpstr>PowerPoint Presentation</vt:lpstr>
      <vt:lpstr>Treatment:</vt:lpstr>
      <vt:lpstr>PowerPoint Presentation</vt:lpstr>
      <vt:lpstr>PowerPoint Presentation</vt:lpstr>
      <vt:lpstr>Study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Researcher Z GHorbani</dc:creator>
  <cp:lastModifiedBy>Internet</cp:lastModifiedBy>
  <cp:revision>61</cp:revision>
  <dcterms:created xsi:type="dcterms:W3CDTF">2017-09-27T12:33:00Z</dcterms:created>
  <dcterms:modified xsi:type="dcterms:W3CDTF">2019-10-30T07:30:32Z</dcterms:modified>
</cp:coreProperties>
</file>